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44"/>
  </p:notesMasterIdLst>
  <p:sldIdLst>
    <p:sldId id="257" r:id="rId2"/>
    <p:sldId id="1118" r:id="rId3"/>
    <p:sldId id="1119" r:id="rId4"/>
    <p:sldId id="472" r:id="rId5"/>
    <p:sldId id="1120" r:id="rId6"/>
    <p:sldId id="1094" r:id="rId7"/>
    <p:sldId id="1095" r:id="rId8"/>
    <p:sldId id="1123" r:id="rId9"/>
    <p:sldId id="1124" r:id="rId10"/>
    <p:sldId id="1097" r:id="rId11"/>
    <p:sldId id="1086" r:id="rId12"/>
    <p:sldId id="597" r:id="rId13"/>
    <p:sldId id="579" r:id="rId14"/>
    <p:sldId id="1121" r:id="rId15"/>
    <p:sldId id="1122" r:id="rId16"/>
    <p:sldId id="598" r:id="rId17"/>
    <p:sldId id="326" r:id="rId18"/>
    <p:sldId id="599" r:id="rId19"/>
    <p:sldId id="271" r:id="rId20"/>
    <p:sldId id="267" r:id="rId21"/>
    <p:sldId id="328" r:id="rId22"/>
    <p:sldId id="329" r:id="rId23"/>
    <p:sldId id="330" r:id="rId24"/>
    <p:sldId id="315" r:id="rId25"/>
    <p:sldId id="314" r:id="rId26"/>
    <p:sldId id="317" r:id="rId27"/>
    <p:sldId id="600" r:id="rId28"/>
    <p:sldId id="318" r:id="rId29"/>
    <p:sldId id="692" r:id="rId30"/>
    <p:sldId id="319" r:id="rId31"/>
    <p:sldId id="601" r:id="rId32"/>
    <p:sldId id="500" r:id="rId33"/>
    <p:sldId id="321" r:id="rId34"/>
    <p:sldId id="494" r:id="rId35"/>
    <p:sldId id="901" r:id="rId36"/>
    <p:sldId id="902" r:id="rId37"/>
    <p:sldId id="603" r:id="rId38"/>
    <p:sldId id="499" r:id="rId39"/>
    <p:sldId id="604" r:id="rId40"/>
    <p:sldId id="489" r:id="rId41"/>
    <p:sldId id="325" r:id="rId42"/>
    <p:sldId id="501" r:id="rId43"/>
    <p:sldId id="955" r:id="rId44"/>
    <p:sldId id="951" r:id="rId45"/>
    <p:sldId id="984" r:id="rId46"/>
    <p:sldId id="606" r:id="rId47"/>
    <p:sldId id="535" r:id="rId48"/>
    <p:sldId id="536" r:id="rId49"/>
    <p:sldId id="537" r:id="rId50"/>
    <p:sldId id="1098" r:id="rId51"/>
    <p:sldId id="538" r:id="rId52"/>
    <p:sldId id="883" r:id="rId53"/>
    <p:sldId id="898" r:id="rId54"/>
    <p:sldId id="900" r:id="rId55"/>
    <p:sldId id="842" r:id="rId56"/>
    <p:sldId id="1171" r:id="rId57"/>
    <p:sldId id="1192" r:id="rId58"/>
    <p:sldId id="843" r:id="rId59"/>
    <p:sldId id="1172" r:id="rId60"/>
    <p:sldId id="1193" r:id="rId61"/>
    <p:sldId id="844" r:id="rId62"/>
    <p:sldId id="845" r:id="rId63"/>
    <p:sldId id="1173" r:id="rId64"/>
    <p:sldId id="1169" r:id="rId65"/>
    <p:sldId id="846" r:id="rId66"/>
    <p:sldId id="1043" r:id="rId67"/>
    <p:sldId id="1044" r:id="rId68"/>
    <p:sldId id="590" r:id="rId69"/>
    <p:sldId id="490" r:id="rId70"/>
    <p:sldId id="491" r:id="rId71"/>
    <p:sldId id="492" r:id="rId72"/>
    <p:sldId id="493" r:id="rId73"/>
    <p:sldId id="495" r:id="rId74"/>
    <p:sldId id="958" r:id="rId75"/>
    <p:sldId id="959" r:id="rId76"/>
    <p:sldId id="960" r:id="rId77"/>
    <p:sldId id="971" r:id="rId78"/>
    <p:sldId id="961" r:id="rId79"/>
    <p:sldId id="962" r:id="rId80"/>
    <p:sldId id="966" r:id="rId81"/>
    <p:sldId id="967" r:id="rId82"/>
    <p:sldId id="963" r:id="rId83"/>
    <p:sldId id="970" r:id="rId84"/>
    <p:sldId id="972" r:id="rId85"/>
    <p:sldId id="973" r:id="rId86"/>
    <p:sldId id="974" r:id="rId87"/>
    <p:sldId id="1174" r:id="rId88"/>
    <p:sldId id="1175" r:id="rId89"/>
    <p:sldId id="1176" r:id="rId90"/>
    <p:sldId id="1049" r:id="rId91"/>
    <p:sldId id="1050" r:id="rId92"/>
    <p:sldId id="1051" r:id="rId93"/>
    <p:sldId id="1089" r:id="rId94"/>
    <p:sldId id="1052" r:id="rId95"/>
    <p:sldId id="1090" r:id="rId96"/>
    <p:sldId id="1053" r:id="rId97"/>
    <p:sldId id="1054" r:id="rId98"/>
    <p:sldId id="1091" r:id="rId99"/>
    <p:sldId id="1055" r:id="rId100"/>
    <p:sldId id="1056" r:id="rId101"/>
    <p:sldId id="1057" r:id="rId102"/>
    <p:sldId id="1058" r:id="rId103"/>
    <p:sldId id="272" r:id="rId104"/>
    <p:sldId id="273" r:id="rId105"/>
    <p:sldId id="1178" r:id="rId106"/>
    <p:sldId id="580" r:id="rId107"/>
    <p:sldId id="620" r:id="rId108"/>
    <p:sldId id="1041" r:id="rId109"/>
    <p:sldId id="1040" r:id="rId110"/>
    <p:sldId id="621" r:id="rId111"/>
    <p:sldId id="796" r:id="rId112"/>
    <p:sldId id="931" r:id="rId113"/>
    <p:sldId id="985" r:id="rId114"/>
    <p:sldId id="849" r:id="rId115"/>
    <p:sldId id="800" r:id="rId116"/>
    <p:sldId id="615" r:id="rId117"/>
    <p:sldId id="506" r:id="rId118"/>
    <p:sldId id="803" r:id="rId119"/>
    <p:sldId id="804" r:id="rId120"/>
    <p:sldId id="791" r:id="rId121"/>
    <p:sldId id="793" r:id="rId122"/>
    <p:sldId id="794" r:id="rId123"/>
    <p:sldId id="795" r:id="rId124"/>
    <p:sldId id="616" r:id="rId125"/>
    <p:sldId id="505" r:id="rId126"/>
    <p:sldId id="513" r:id="rId127"/>
    <p:sldId id="1017" r:id="rId128"/>
    <p:sldId id="1009" r:id="rId129"/>
    <p:sldId id="1010" r:id="rId130"/>
    <p:sldId id="618" r:id="rId131"/>
    <p:sldId id="619" r:id="rId132"/>
    <p:sldId id="617" r:id="rId133"/>
    <p:sldId id="502" r:id="rId134"/>
    <p:sldId id="503" r:id="rId135"/>
    <p:sldId id="699" r:id="rId136"/>
    <p:sldId id="504" r:id="rId137"/>
    <p:sldId id="700" r:id="rId138"/>
    <p:sldId id="679" r:id="rId139"/>
    <p:sldId id="940" r:id="rId140"/>
    <p:sldId id="942" r:id="rId141"/>
    <p:sldId id="941" r:id="rId142"/>
    <p:sldId id="677" r:id="rId143"/>
    <p:sldId id="678" r:id="rId144"/>
    <p:sldId id="680" r:id="rId145"/>
    <p:sldId id="507" r:id="rId146"/>
    <p:sldId id="591" r:id="rId147"/>
    <p:sldId id="385" r:id="rId148"/>
    <p:sldId id="1125" r:id="rId149"/>
    <p:sldId id="387" r:id="rId150"/>
    <p:sldId id="388" r:id="rId151"/>
    <p:sldId id="527" r:id="rId152"/>
    <p:sldId id="529" r:id="rId153"/>
    <p:sldId id="393" r:id="rId154"/>
    <p:sldId id="394" r:id="rId155"/>
    <p:sldId id="395" r:id="rId156"/>
    <p:sldId id="702" r:id="rId157"/>
    <p:sldId id="531" r:id="rId158"/>
    <p:sldId id="947" r:id="rId159"/>
    <p:sldId id="948" r:id="rId160"/>
    <p:sldId id="949" r:id="rId161"/>
    <p:sldId id="950" r:id="rId162"/>
    <p:sldId id="853" r:id="rId163"/>
    <p:sldId id="1102" r:id="rId164"/>
    <p:sldId id="816" r:id="rId165"/>
    <p:sldId id="414" r:id="rId166"/>
    <p:sldId id="545" r:id="rId167"/>
    <p:sldId id="533" r:id="rId168"/>
    <p:sldId id="534" r:id="rId169"/>
    <p:sldId id="542" r:id="rId170"/>
    <p:sldId id="543" r:id="rId171"/>
    <p:sldId id="544" r:id="rId172"/>
    <p:sldId id="546" r:id="rId173"/>
    <p:sldId id="522" r:id="rId174"/>
    <p:sldId id="523" r:id="rId175"/>
    <p:sldId id="809" r:id="rId176"/>
    <p:sldId id="526" r:id="rId177"/>
    <p:sldId id="524" r:id="rId178"/>
    <p:sldId id="525" r:id="rId179"/>
    <p:sldId id="548" r:id="rId180"/>
    <p:sldId id="646" r:id="rId181"/>
    <p:sldId id="647" r:id="rId182"/>
    <p:sldId id="773" r:id="rId183"/>
    <p:sldId id="772" r:id="rId184"/>
    <p:sldId id="549" r:id="rId185"/>
    <p:sldId id="550" r:id="rId186"/>
    <p:sldId id="547" r:id="rId187"/>
    <p:sldId id="515" r:id="rId188"/>
    <p:sldId id="516" r:id="rId189"/>
    <p:sldId id="517" r:id="rId190"/>
    <p:sldId id="551" r:id="rId191"/>
    <p:sldId id="554" r:id="rId192"/>
    <p:sldId id="555" r:id="rId193"/>
    <p:sldId id="556" r:id="rId194"/>
    <p:sldId id="557" r:id="rId195"/>
    <p:sldId id="558" r:id="rId196"/>
    <p:sldId id="562" r:id="rId197"/>
    <p:sldId id="563" r:id="rId198"/>
    <p:sldId id="661" r:id="rId199"/>
    <p:sldId id="625" r:id="rId200"/>
    <p:sldId id="1150" r:id="rId201"/>
    <p:sldId id="402" r:id="rId202"/>
    <p:sldId id="403" r:id="rId203"/>
    <p:sldId id="404" r:id="rId204"/>
    <p:sldId id="1075" r:id="rId205"/>
    <p:sldId id="1076" r:id="rId206"/>
    <p:sldId id="421" r:id="rId207"/>
    <p:sldId id="564" r:id="rId208"/>
    <p:sldId id="1042" r:id="rId209"/>
    <p:sldId id="826" r:id="rId210"/>
    <p:sldId id="566" r:id="rId211"/>
    <p:sldId id="567" r:id="rId212"/>
    <p:sldId id="832" r:id="rId213"/>
    <p:sldId id="568" r:id="rId214"/>
    <p:sldId id="1211" r:id="rId215"/>
    <p:sldId id="1077" r:id="rId216"/>
    <p:sldId id="1177" r:id="rId217"/>
    <p:sldId id="820" r:id="rId218"/>
    <p:sldId id="821" r:id="rId219"/>
    <p:sldId id="798" r:id="rId220"/>
    <p:sldId id="1215" r:id="rId221"/>
    <p:sldId id="1212" r:id="rId222"/>
    <p:sldId id="1213" r:id="rId223"/>
    <p:sldId id="1216" r:id="rId224"/>
    <p:sldId id="1210" r:id="rId225"/>
    <p:sldId id="1151" r:id="rId226"/>
    <p:sldId id="1217" r:id="rId227"/>
    <p:sldId id="1152" r:id="rId228"/>
    <p:sldId id="1153" r:id="rId229"/>
    <p:sldId id="436" r:id="rId230"/>
    <p:sldId id="666" r:id="rId231"/>
    <p:sldId id="665" r:id="rId232"/>
    <p:sldId id="443" r:id="rId233"/>
    <p:sldId id="445" r:id="rId234"/>
    <p:sldId id="446" r:id="rId235"/>
    <p:sldId id="440" r:id="rId236"/>
    <p:sldId id="823" r:id="rId237"/>
    <p:sldId id="570" r:id="rId238"/>
    <p:sldId id="827" r:id="rId239"/>
    <p:sldId id="836" r:id="rId240"/>
    <p:sldId id="837" r:id="rId241"/>
    <p:sldId id="453" r:id="rId242"/>
    <p:sldId id="574" r:id="rId243"/>
    <p:sldId id="838" r:id="rId244"/>
    <p:sldId id="839" r:id="rId245"/>
    <p:sldId id="1059" r:id="rId246"/>
    <p:sldId id="1060" r:id="rId247"/>
    <p:sldId id="576" r:id="rId248"/>
    <p:sldId id="824" r:id="rId249"/>
    <p:sldId id="577" r:id="rId250"/>
    <p:sldId id="935" r:id="rId251"/>
    <p:sldId id="371" r:id="rId252"/>
    <p:sldId id="575" r:id="rId253"/>
    <p:sldId id="733" r:id="rId254"/>
    <p:sldId id="583" r:id="rId255"/>
    <p:sldId id="584" r:id="rId256"/>
    <p:sldId id="585" r:id="rId257"/>
    <p:sldId id="609" r:id="rId258"/>
    <p:sldId id="610" r:id="rId259"/>
    <p:sldId id="703" r:id="rId260"/>
    <p:sldId id="611" r:id="rId261"/>
    <p:sldId id="612" r:id="rId262"/>
    <p:sldId id="704" r:id="rId263"/>
    <p:sldId id="613" r:id="rId264"/>
    <p:sldId id="705" r:id="rId265"/>
    <p:sldId id="614" r:id="rId266"/>
    <p:sldId id="1165" r:id="rId267"/>
    <p:sldId id="1166" r:id="rId268"/>
    <p:sldId id="937" r:id="rId269"/>
    <p:sldId id="894" r:id="rId270"/>
    <p:sldId id="532" r:id="rId271"/>
    <p:sldId id="1167" r:id="rId272"/>
    <p:sldId id="1168" r:id="rId273"/>
    <p:sldId id="587" r:id="rId274"/>
    <p:sldId id="675" r:id="rId275"/>
    <p:sldId id="588" r:id="rId276"/>
    <p:sldId id="997" r:id="rId277"/>
    <p:sldId id="706" r:id="rId278"/>
    <p:sldId id="589" r:id="rId279"/>
    <p:sldId id="998" r:id="rId280"/>
    <p:sldId id="856" r:id="rId281"/>
    <p:sldId id="857" r:id="rId282"/>
    <p:sldId id="707" r:id="rId283"/>
    <p:sldId id="815" r:id="rId284"/>
    <p:sldId id="979" r:id="rId285"/>
    <p:sldId id="982" r:id="rId286"/>
    <p:sldId id="983" r:id="rId287"/>
    <p:sldId id="975" r:id="rId288"/>
    <p:sldId id="708" r:id="rId289"/>
    <p:sldId id="593" r:id="rId290"/>
    <p:sldId id="709" r:id="rId291"/>
    <p:sldId id="594" r:id="rId292"/>
    <p:sldId id="710" r:id="rId293"/>
    <p:sldId id="607" r:id="rId294"/>
    <p:sldId id="336" r:id="rId295"/>
    <p:sldId id="337" r:id="rId296"/>
    <p:sldId id="748" r:id="rId297"/>
    <p:sldId id="1034" r:id="rId298"/>
    <p:sldId id="508" r:id="rId299"/>
    <p:sldId id="622" r:id="rId300"/>
    <p:sldId id="1194" r:id="rId301"/>
    <p:sldId id="989" r:id="rId302"/>
    <p:sldId id="987" r:id="rId303"/>
    <p:sldId id="623" r:id="rId304"/>
    <p:sldId id="1035" r:id="rId305"/>
    <p:sldId id="1196" r:id="rId306"/>
    <p:sldId id="990" r:id="rId307"/>
    <p:sldId id="991" r:id="rId308"/>
    <p:sldId id="627" r:id="rId309"/>
    <p:sldId id="628" r:id="rId310"/>
    <p:sldId id="1036" r:id="rId311"/>
    <p:sldId id="626" r:id="rId312"/>
    <p:sldId id="992" r:id="rId313"/>
    <p:sldId id="1037" r:id="rId314"/>
    <p:sldId id="629" r:id="rId315"/>
    <p:sldId id="509" r:id="rId316"/>
    <p:sldId id="1038" r:id="rId317"/>
    <p:sldId id="630" r:id="rId318"/>
    <p:sldId id="1039" r:id="rId319"/>
    <p:sldId id="1082" r:id="rId320"/>
    <p:sldId id="1197" r:id="rId321"/>
    <p:sldId id="818" r:id="rId322"/>
    <p:sldId id="1199" r:id="rId323"/>
    <p:sldId id="1081" r:id="rId324"/>
    <p:sldId id="631" r:id="rId325"/>
    <p:sldId id="993" r:id="rId326"/>
    <p:sldId id="1083" r:id="rId327"/>
    <p:sldId id="1198" r:id="rId328"/>
    <p:sldId id="913" r:id="rId329"/>
    <p:sldId id="1200" r:id="rId330"/>
    <p:sldId id="1085" r:id="rId331"/>
    <p:sldId id="1201" r:id="rId332"/>
    <p:sldId id="994" r:id="rId333"/>
    <p:sldId id="1084" r:id="rId334"/>
    <p:sldId id="751" r:id="rId335"/>
    <p:sldId id="352" r:id="rId336"/>
    <p:sldId id="633" r:id="rId337"/>
    <p:sldId id="995" r:id="rId338"/>
    <p:sldId id="996" r:id="rId339"/>
    <p:sldId id="1160" r:id="rId340"/>
    <p:sldId id="1161" r:id="rId341"/>
    <p:sldId id="1162" r:id="rId342"/>
    <p:sldId id="368" r:id="rId343"/>
    <p:sldId id="636" r:id="rId344"/>
    <p:sldId id="663" r:id="rId345"/>
    <p:sldId id="664" r:id="rId346"/>
    <p:sldId id="637" r:id="rId347"/>
    <p:sldId id="638" r:id="rId348"/>
    <p:sldId id="712" r:id="rId349"/>
    <p:sldId id="713" r:id="rId350"/>
    <p:sldId id="714" r:id="rId351"/>
    <p:sldId id="379" r:id="rId352"/>
    <p:sldId id="953" r:id="rId353"/>
    <p:sldId id="1018" r:id="rId354"/>
    <p:sldId id="1019" r:id="rId355"/>
    <p:sldId id="1020" r:id="rId356"/>
    <p:sldId id="643" r:id="rId357"/>
    <p:sldId id="642" r:id="rId358"/>
    <p:sldId id="847" r:id="rId359"/>
    <p:sldId id="848" r:id="rId360"/>
    <p:sldId id="640" r:id="rId361"/>
    <p:sldId id="641" r:id="rId362"/>
    <p:sldId id="648" r:id="rId363"/>
    <p:sldId id="649" r:id="rId364"/>
    <p:sldId id="650" r:id="rId365"/>
    <p:sldId id="651" r:id="rId366"/>
    <p:sldId id="652" r:id="rId367"/>
    <p:sldId id="653" r:id="rId368"/>
    <p:sldId id="386" r:id="rId369"/>
    <p:sldId id="654" r:id="rId370"/>
    <p:sldId id="655" r:id="rId371"/>
    <p:sldId id="656" r:id="rId372"/>
    <p:sldId id="397" r:id="rId373"/>
    <p:sldId id="657" r:id="rId374"/>
    <p:sldId id="658" r:id="rId375"/>
    <p:sldId id="659" r:id="rId376"/>
    <p:sldId id="1072" r:id="rId377"/>
    <p:sldId id="285" r:id="rId378"/>
    <p:sldId id="286" r:id="rId379"/>
    <p:sldId id="289" r:id="rId380"/>
    <p:sldId id="290" r:id="rId381"/>
    <p:sldId id="291" r:id="rId382"/>
    <p:sldId id="829" r:id="rId383"/>
    <p:sldId id="830" r:id="rId384"/>
    <p:sldId id="683" r:id="rId385"/>
    <p:sldId id="684" r:id="rId386"/>
    <p:sldId id="682" r:id="rId387"/>
    <p:sldId id="860" r:id="rId388"/>
    <p:sldId id="671" r:id="rId389"/>
    <p:sldId id="672" r:id="rId390"/>
    <p:sldId id="673" r:id="rId391"/>
    <p:sldId id="674" r:id="rId392"/>
    <p:sldId id="360" r:id="rId393"/>
    <p:sldId id="801" r:id="rId394"/>
    <p:sldId id="1148" r:id="rId395"/>
    <p:sldId id="1149" r:id="rId396"/>
    <p:sldId id="851" r:id="rId397"/>
    <p:sldId id="331" r:id="rId398"/>
    <p:sldId id="1205" r:id="rId399"/>
    <p:sldId id="914" r:id="rId400"/>
    <p:sldId id="852" r:id="rId401"/>
    <p:sldId id="1155" r:id="rId402"/>
    <p:sldId id="1156" r:id="rId403"/>
    <p:sldId id="1206" r:id="rId404"/>
    <p:sldId id="1159" r:id="rId405"/>
    <p:sldId id="686" r:id="rId406"/>
    <p:sldId id="1207" r:id="rId407"/>
    <p:sldId id="1202" r:id="rId408"/>
    <p:sldId id="302" r:id="rId409"/>
    <p:sldId id="303" r:id="rId410"/>
    <p:sldId id="1130" r:id="rId411"/>
    <p:sldId id="1203" r:id="rId412"/>
    <p:sldId id="305" r:id="rId413"/>
    <p:sldId id="306" r:id="rId414"/>
    <p:sldId id="308" r:id="rId415"/>
    <p:sldId id="1131" r:id="rId416"/>
    <p:sldId id="1132" r:id="rId417"/>
    <p:sldId id="1133" r:id="rId418"/>
    <p:sldId id="313" r:id="rId419"/>
    <p:sldId id="1204" r:id="rId420"/>
    <p:sldId id="1134" r:id="rId421"/>
    <p:sldId id="1135" r:id="rId422"/>
    <p:sldId id="1136" r:id="rId423"/>
    <p:sldId id="1208" r:id="rId424"/>
    <p:sldId id="1209" r:id="rId425"/>
    <p:sldId id="1137" r:id="rId426"/>
    <p:sldId id="1138" r:id="rId427"/>
    <p:sldId id="1139" r:id="rId428"/>
    <p:sldId id="1140" r:id="rId429"/>
    <p:sldId id="1078" r:id="rId430"/>
    <p:sldId id="1141" r:id="rId431"/>
    <p:sldId id="1142" r:id="rId432"/>
    <p:sldId id="1143" r:id="rId433"/>
    <p:sldId id="1144" r:id="rId434"/>
    <p:sldId id="1145" r:id="rId435"/>
    <p:sldId id="1146" r:id="rId436"/>
    <p:sldId id="1147" r:id="rId437"/>
    <p:sldId id="1061" r:id="rId438"/>
    <p:sldId id="1062" r:id="rId439"/>
    <p:sldId id="1063" r:id="rId440"/>
    <p:sldId id="1170" r:id="rId441"/>
    <p:sldId id="1064" r:id="rId442"/>
    <p:sldId id="1065" r:id="rId443"/>
    <p:sldId id="342" r:id="rId444"/>
    <p:sldId id="1067" r:id="rId445"/>
    <p:sldId id="1068" r:id="rId446"/>
    <p:sldId id="727" r:id="rId447"/>
    <p:sldId id="728" r:id="rId448"/>
    <p:sldId id="781" r:id="rId449"/>
    <p:sldId id="1007" r:id="rId450"/>
    <p:sldId id="730" r:id="rId451"/>
    <p:sldId id="1157" r:id="rId452"/>
    <p:sldId id="1158" r:id="rId453"/>
    <p:sldId id="775" r:id="rId454"/>
    <p:sldId id="734" r:id="rId455"/>
    <p:sldId id="735" r:id="rId456"/>
    <p:sldId id="738" r:id="rId457"/>
    <p:sldId id="774" r:id="rId458"/>
    <p:sldId id="737" r:id="rId459"/>
    <p:sldId id="740" r:id="rId460"/>
    <p:sldId id="968" r:id="rId461"/>
    <p:sldId id="969" r:id="rId462"/>
    <p:sldId id="1045" r:id="rId463"/>
    <p:sldId id="986" r:id="rId464"/>
    <p:sldId id="427" r:id="rId465"/>
    <p:sldId id="688" r:id="rId466"/>
    <p:sldId id="689" r:id="rId467"/>
    <p:sldId id="731" r:id="rId468"/>
    <p:sldId id="732" r:id="rId469"/>
    <p:sldId id="758" r:id="rId470"/>
    <p:sldId id="759" r:id="rId471"/>
    <p:sldId id="916" r:id="rId472"/>
    <p:sldId id="917" r:id="rId473"/>
    <p:sldId id="840" r:id="rId474"/>
    <p:sldId id="841" r:id="rId475"/>
    <p:sldId id="939" r:id="rId476"/>
    <p:sldId id="766" r:id="rId477"/>
    <p:sldId id="767" r:id="rId478"/>
    <p:sldId id="776" r:id="rId479"/>
    <p:sldId id="752" r:id="rId480"/>
    <p:sldId id="753" r:id="rId481"/>
    <p:sldId id="764" r:id="rId482"/>
    <p:sldId id="765" r:id="rId483"/>
    <p:sldId id="874" r:id="rId484"/>
    <p:sldId id="946" r:id="rId485"/>
    <p:sldId id="777" r:id="rId486"/>
    <p:sldId id="762" r:id="rId487"/>
    <p:sldId id="763" r:id="rId488"/>
    <p:sldId id="769" r:id="rId489"/>
    <p:sldId id="770" r:id="rId490"/>
    <p:sldId id="873" r:id="rId491"/>
    <p:sldId id="875" r:id="rId492"/>
    <p:sldId id="1069" r:id="rId493"/>
    <p:sldId id="943" r:id="rId494"/>
    <p:sldId id="755" r:id="rId495"/>
    <p:sldId id="754" r:id="rId496"/>
    <p:sldId id="760" r:id="rId497"/>
    <p:sldId id="952" r:id="rId498"/>
    <p:sldId id="768" r:id="rId499"/>
    <p:sldId id="761" r:id="rId500"/>
    <p:sldId id="861" r:id="rId501"/>
    <p:sldId id="862" r:id="rId502"/>
    <p:sldId id="756" r:id="rId503"/>
    <p:sldId id="771" r:id="rId504"/>
    <p:sldId id="876" r:id="rId505"/>
    <p:sldId id="778" r:id="rId506"/>
    <p:sldId id="779" r:id="rId507"/>
    <p:sldId id="834" r:id="rId508"/>
    <p:sldId id="780" r:id="rId509"/>
    <p:sldId id="833" r:id="rId510"/>
    <p:sldId id="783" r:id="rId511"/>
    <p:sldId id="880" r:id="rId512"/>
    <p:sldId id="881" r:id="rId513"/>
    <p:sldId id="879" r:id="rId514"/>
    <p:sldId id="866" r:id="rId515"/>
    <p:sldId id="878" r:id="rId516"/>
    <p:sldId id="867" r:id="rId517"/>
    <p:sldId id="868" r:id="rId518"/>
    <p:sldId id="870" r:id="rId519"/>
    <p:sldId id="871" r:id="rId520"/>
    <p:sldId id="869" r:id="rId521"/>
    <p:sldId id="1033" r:id="rId522"/>
    <p:sldId id="1021" r:id="rId523"/>
    <p:sldId id="1022" r:id="rId524"/>
    <p:sldId id="1023" r:id="rId525"/>
    <p:sldId id="1024" r:id="rId526"/>
    <p:sldId id="1025" r:id="rId527"/>
    <p:sldId id="1027" r:id="rId528"/>
    <p:sldId id="1028" r:id="rId529"/>
    <p:sldId id="1029" r:id="rId530"/>
    <p:sldId id="1030" r:id="rId531"/>
    <p:sldId id="1032" r:id="rId532"/>
    <p:sldId id="1031" r:id="rId533"/>
    <p:sldId id="885" r:id="rId534"/>
    <p:sldId id="1074" r:id="rId535"/>
    <p:sldId id="976" r:id="rId536"/>
    <p:sldId id="933" r:id="rId537"/>
    <p:sldId id="954" r:id="rId538"/>
    <p:sldId id="788" r:id="rId539"/>
    <p:sldId id="988" r:id="rId540"/>
    <p:sldId id="1026" r:id="rId541"/>
    <p:sldId id="1106" r:id="rId542"/>
    <p:sldId id="858" r:id="rId5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FE1212"/>
    <a:srgbClr val="E01E1E"/>
    <a:srgbClr val="E1FBF9"/>
    <a:srgbClr val="D9DD21"/>
    <a:srgbClr val="F7F7F7"/>
    <a:srgbClr val="C74C49"/>
    <a:srgbClr val="2658E6"/>
    <a:srgbClr val="7EEEE3"/>
    <a:srgbClr val="E12F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notesMaster" Target="notesMasters/notesMaster1.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presProps" Target="presProps.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theme" Target="theme/theme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commentAuthors" Target="commentAuthor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viewProps" Target="viewProps.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tableStyles" Target="tableStyles.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07-07-2020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389</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422</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189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309</a:t>
            </a:fld>
            <a:endParaRPr lang="en-IN"/>
          </a:p>
        </p:txBody>
      </p:sp>
    </p:spTree>
    <p:extLst>
      <p:ext uri="{BB962C8B-B14F-4D97-AF65-F5344CB8AC3E}">
        <p14:creationId xmlns:p14="http://schemas.microsoft.com/office/powerpoint/2010/main" val="120712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7/7/2020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7/7/2020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7/7/2020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7/7/2020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0.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0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0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31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58.gif"/><Relationship Id="rId2" Type="http://schemas.openxmlformats.org/officeDocument/2006/relationships/image" Target="../media/image157.gif"/><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69.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74.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099235" cy="830997"/>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11" name="Picture 10">
            <a:extLst>
              <a:ext uri="{FF2B5EF4-FFF2-40B4-BE49-F238E27FC236}">
                <a16:creationId xmlns:a16="http://schemas.microsoft.com/office/drawing/2014/main" id="{7FB31A66-2CC0-4064-92EE-1FE13AAE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382" y="155378"/>
            <a:ext cx="3692159" cy="114083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1124744"/>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32233705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1666844" y="714357"/>
            <a:ext cx="8786874" cy="1323439"/>
          </a:xfrm>
          <a:prstGeom prst="rect">
            <a:avLst/>
          </a:prstGeom>
        </p:spPr>
        <p:txBody>
          <a:bodyPr wrap="square">
            <a:spAutoFit/>
          </a:bodyPr>
          <a:lstStyle/>
          <a:p>
            <a:r>
              <a:rPr lang="en-US" sz="200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endParaRPr lang="en-US" sz="2000" dirty="0">
              <a:latin typeface="Segoe UI Light" panose="020B0502040204020203" pitchFamily="34" charset="0"/>
              <a:cs typeface="Segoe UI Light" panose="020B0502040204020203" pitchFamily="34" charset="0"/>
            </a:endParaRPr>
          </a:p>
        </p:txBody>
      </p:sp>
      <p:sp>
        <p:nvSpPr>
          <p:cNvPr id="9" name="Rectangle 8"/>
          <p:cNvSpPr/>
          <p:nvPr/>
        </p:nvSpPr>
        <p:spPr>
          <a:xfrm>
            <a:off x="2024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881159"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166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809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2773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308324"/>
          </a:xfrm>
          <a:prstGeom prst="rect">
            <a:avLst/>
          </a:prstGeom>
        </p:spPr>
        <p:txBody>
          <a:bodyPr wrap="square">
            <a:spAutoFit/>
          </a:bodyPr>
          <a:lstStyle/>
          <a:p>
            <a:r>
              <a:rPr lang="en-US" sz="2000" dirty="0">
                <a:solidFill>
                  <a:srgbClr val="FF0000"/>
                </a:solidFill>
                <a:latin typeface="Gill Sans MT (Body)"/>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Open Sans"/>
              </a:rPr>
              <a:t>A </a:t>
            </a:r>
            <a:r>
              <a:rPr lang="en-IN" sz="2000" b="1" dirty="0">
                <a:solidFill>
                  <a:srgbClr val="303030"/>
                </a:solidFill>
                <a:latin typeface="Open Sans"/>
              </a:rPr>
              <a:t>NULL</a:t>
            </a:r>
            <a:r>
              <a:rPr lang="en-IN" sz="2000" dirty="0">
                <a:solidFill>
                  <a:srgbClr val="303030"/>
                </a:solidFill>
                <a:latin typeface="Open Sans"/>
              </a:rPr>
              <a:t> value is not treated as a </a:t>
            </a:r>
            <a:r>
              <a:rPr lang="en-IN" sz="2000" b="1" dirty="0">
                <a:solidFill>
                  <a:srgbClr val="303030"/>
                </a:solidFill>
                <a:latin typeface="Open Sans"/>
              </a:rPr>
              <a:t>blank</a:t>
            </a:r>
            <a:r>
              <a:rPr lang="en-IN" sz="2000" dirty="0">
                <a:solidFill>
                  <a:srgbClr val="303030"/>
                </a:solidFill>
                <a:latin typeface="Open Sans"/>
              </a:rPr>
              <a:t> or </a:t>
            </a:r>
            <a:r>
              <a:rPr lang="en-IN" sz="2000" b="1" dirty="0">
                <a:solidFill>
                  <a:srgbClr val="303030"/>
                </a:solidFill>
                <a:latin typeface="Open Sans"/>
              </a:rPr>
              <a:t>0</a:t>
            </a:r>
            <a:r>
              <a:rPr lang="en-IN" sz="2000" dirty="0">
                <a:solidFill>
                  <a:srgbClr val="303030"/>
                </a:solidFill>
                <a:latin typeface="Open Sans"/>
              </a:rPr>
              <a:t>.</a:t>
            </a:r>
          </a:p>
          <a:p>
            <a:pPr marL="342900" indent="-342900">
              <a:buFont typeface="Arial" panose="020B0604020202020204" pitchFamily="34" charset="0"/>
              <a:buChar char="•"/>
            </a:pPr>
            <a:endParaRPr lang="en-IN" sz="800" dirty="0">
              <a:solidFill>
                <a:srgbClr val="303030"/>
              </a:solidFill>
              <a:latin typeface="Open Sans"/>
            </a:endParaRPr>
          </a:p>
          <a:p>
            <a:pPr marL="342900" indent="-342900">
              <a:buFont typeface="Arial" panose="020B0604020202020204" pitchFamily="34" charset="0"/>
              <a:buChar char="•"/>
            </a:pPr>
            <a:r>
              <a:rPr lang="en-US" sz="2000" b="1" dirty="0">
                <a:solidFill>
                  <a:srgbClr val="303030"/>
                </a:solidFill>
                <a:latin typeface="Open Sans"/>
              </a:rPr>
              <a:t>Degree d(R)</a:t>
            </a:r>
            <a:r>
              <a:rPr lang="en-US" sz="2000" dirty="0">
                <a:solidFill>
                  <a:srgbClr val="303030"/>
                </a:solidFill>
                <a:latin typeface="Open Sans"/>
              </a:rPr>
              <a:t>: Total no. of attributes/columns present in a relation/table is called degree of the relation and is denoted by </a:t>
            </a:r>
            <a:r>
              <a:rPr lang="en-US" sz="2000" b="1" dirty="0">
                <a:solidFill>
                  <a:srgbClr val="303030"/>
                </a:solidFill>
                <a:latin typeface="Open Sans"/>
              </a:rPr>
              <a:t>d(R).</a:t>
            </a:r>
          </a:p>
          <a:p>
            <a:pPr marL="342900" indent="-342900">
              <a:buFont typeface="Arial" panose="020B0604020202020204" pitchFamily="34" charset="0"/>
              <a:buChar char="•"/>
            </a:pPr>
            <a:endParaRPr lang="en-IN" sz="800" b="1"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Open Sans"/>
              </a:rPr>
              <a:t>Cardinality |R|</a:t>
            </a:r>
            <a:r>
              <a:rPr lang="en-US" sz="2000" dirty="0">
                <a:solidFill>
                  <a:srgbClr val="303030"/>
                </a:solidFill>
                <a:latin typeface="Open Sans"/>
              </a:rPr>
              <a:t>: Total no. of tuples present in a relation or Rows present in a table, is called cardinality of a relation and is denoted by </a:t>
            </a:r>
            <a:r>
              <a:rPr lang="en-US" sz="2000" b="1" dirty="0">
                <a:solidFill>
                  <a:srgbClr val="303030"/>
                </a:solidFill>
                <a:latin typeface="Open Sans"/>
              </a:rPr>
              <a:t>|R|.</a:t>
            </a:r>
            <a:endParaRPr lang="en-IN" sz="2000" b="1" dirty="0"/>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68584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951546684"/>
              </p:ext>
            </p:extLst>
          </p:nvPr>
        </p:nvGraphicFramePr>
        <p:xfrm>
          <a:off x="335360" y="1052145"/>
          <a:ext cx="11521280" cy="4927041"/>
        </p:xfrm>
        <a:graphic>
          <a:graphicData uri="http://schemas.openxmlformats.org/drawingml/2006/table">
            <a:tbl>
              <a:tblPr/>
              <a:tblGrid>
                <a:gridCol w="5760640">
                  <a:extLst>
                    <a:ext uri="{9D8B030D-6E8A-4147-A177-3AD203B41FA5}">
                      <a16:colId xmlns:a16="http://schemas.microsoft.com/office/drawing/2014/main" val="3406180870"/>
                    </a:ext>
                  </a:extLst>
                </a:gridCol>
                <a:gridCol w="5760640">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rPr>
                        <a:t>File Management System</a:t>
                      </a:r>
                      <a:endParaRPr lang="en-IN" sz="20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rPr>
                        <a:t>Database Management System</a:t>
                      </a:r>
                      <a:endParaRPr lang="en-IN" sz="20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900" b="0" dirty="0">
                          <a:effectLst/>
                        </a:rPr>
                        <a:t>File System is a general and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900" b="0" dirty="0">
                          <a:effectLst/>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9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900" b="0" dirty="0">
                          <a:effectLst/>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Centralization</a:t>
                      </a:r>
                      <a:r>
                        <a:rPr lang="en-IN" sz="19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900" b="0" dirty="0">
                          <a:effectLst/>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900" b="0" dirty="0">
                          <a:effectLst/>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900" b="0" dirty="0">
                          <a:effectLst/>
                        </a:rPr>
                        <a:t>File System stores unstructured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9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9208"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1981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1524001" y="3200906"/>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767408" y="3717032"/>
            <a:ext cx="10657184"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a:t>
            </a:r>
            <a:r>
              <a:rPr lang="en-IN" sz="2200" b="1" dirty="0">
                <a:latin typeface="Segoe UI Light" panose="020B0502040204020203" pitchFamily="34" charset="0"/>
                <a:cs typeface="Segoe UI Light" panose="020B0502040204020203" pitchFamily="34" charset="0"/>
              </a:rPr>
              <a:t>USE</a:t>
            </a:r>
            <a:r>
              <a:rPr lang="en-IN" sz="2200" dirty="0">
                <a:latin typeface="Segoe UI Light" panose="020B0502040204020203" pitchFamily="34" charset="0"/>
                <a:cs typeface="Segoe UI Light" panose="020B0502040204020203" pitchFamily="34" charset="0"/>
              </a:rPr>
              <a:t> </a:t>
            </a:r>
            <a:r>
              <a:rPr lang="en-IN" sz="2200" b="1" dirty="0">
                <a:latin typeface="Segoe UI Light" panose="020B0502040204020203" pitchFamily="34" charset="0"/>
                <a:cs typeface="Segoe UI Light" panose="020B0502040204020203" pitchFamily="34" charset="0"/>
              </a:rPr>
              <a:t>db_name</a:t>
            </a:r>
            <a:r>
              <a:rPr lang="en-IN" sz="2200" dirty="0">
                <a:latin typeface="Segoe UI Light" panose="020B0502040204020203" pitchFamily="34" charset="0"/>
                <a:cs typeface="Segoe UI Light" panose="020B0502040204020203" pitchFamily="34" charset="0"/>
              </a:rPr>
              <a:t>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a:t>
            </a:r>
            <a:r>
              <a:rPr lang="en-US" dirty="0">
                <a:solidFill>
                  <a:schemeClr val="bg1"/>
                </a:solidFill>
                <a:latin typeface="Roboto"/>
              </a:rPr>
              <a:t>. If a schema has more than 1 relation, it is called Relational Schema.</a:t>
            </a:r>
            <a:endParaRPr lang="en-IN" dirty="0">
              <a:solidFill>
                <a:schemeClr val="bg1"/>
              </a:solidFill>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10" name="Picture 9">
            <a:extLst>
              <a:ext uri="{FF2B5EF4-FFF2-40B4-BE49-F238E27FC236}">
                <a16:creationId xmlns:a16="http://schemas.microsoft.com/office/drawing/2014/main" id="{A3AC41AF-7D1E-4A78-AE88-35D82107A4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5600" y="4073638"/>
            <a:ext cx="6192688" cy="2721082"/>
          </a:xfrm>
          <a:prstGeom prst="rect">
            <a:avLst/>
          </a:prstGeom>
        </p:spPr>
      </p:pic>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Roboto"/>
              </a:rPr>
              <a:t>database: </a:t>
            </a:r>
            <a:r>
              <a:rPr lang="en-US" sz="2000" dirty="0">
                <a:latin typeface="Roboto"/>
              </a:rPr>
              <a:t>Is the collection of related </a:t>
            </a:r>
            <a:r>
              <a:rPr lang="en-US" sz="2000" b="1" dirty="0">
                <a:latin typeface="Roboto"/>
                <a:hlinkClick r:id="rId3" action="ppaction://hlinksldjump"/>
              </a:rPr>
              <a:t>data</a:t>
            </a:r>
            <a:r>
              <a:rPr lang="en-US" sz="2000" b="1" dirty="0">
                <a:latin typeface="Roboto"/>
              </a:rPr>
              <a:t> </a:t>
            </a:r>
            <a:r>
              <a:rPr lang="en-US" sz="2000" dirty="0">
                <a:latin typeface="Roboto"/>
              </a:rPr>
              <a:t>which is organized, which is also called as structured data</a:t>
            </a:r>
            <a:r>
              <a:rPr lang="en-US" sz="2000" b="1" dirty="0">
                <a:latin typeface="Roboto"/>
              </a:rPr>
              <a:t>.</a:t>
            </a:r>
          </a:p>
          <a:p>
            <a:pPr marL="285750" indent="-285750">
              <a:buFont typeface="Arial" panose="020B0604020202020204" pitchFamily="34" charset="0"/>
              <a:buChar char="•"/>
            </a:pPr>
            <a:endParaRPr lang="en-US" sz="800" b="1" dirty="0">
              <a:latin typeface="Roboto"/>
            </a:endParaRPr>
          </a:p>
          <a:p>
            <a:pPr marL="285750" indent="-285750">
              <a:buFont typeface="Arial" panose="020B0604020202020204" pitchFamily="34" charset="0"/>
              <a:buChar char="•"/>
            </a:pPr>
            <a:r>
              <a:rPr lang="en-IN" sz="2000" b="1" dirty="0">
                <a:latin typeface="Roboto"/>
              </a:rPr>
              <a:t>management</a:t>
            </a:r>
            <a:r>
              <a:rPr lang="en-IN" sz="2000" dirty="0"/>
              <a:t> </a:t>
            </a:r>
            <a:r>
              <a:rPr lang="en-IN" sz="2000" b="1" dirty="0">
                <a:latin typeface="Roboto"/>
              </a:rPr>
              <a:t>system</a:t>
            </a:r>
            <a:r>
              <a:rPr lang="en-IN" sz="2000" dirty="0"/>
              <a:t>: </a:t>
            </a:r>
            <a:r>
              <a:rPr lang="en-US" sz="2000" dirty="0"/>
              <a:t>is a software package designed to define, manipulate, retrieve and manage data in a database.</a:t>
            </a:r>
            <a:endParaRPr lang="en-IN" sz="2000" dirty="0"/>
          </a:p>
        </p:txBody>
      </p:sp>
    </p:spTree>
    <p:extLst>
      <p:ext uri="{BB962C8B-B14F-4D97-AF65-F5344CB8AC3E}">
        <p14:creationId xmlns:p14="http://schemas.microsoft.com/office/powerpoint/2010/main" val="19823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79376" y="3276600"/>
            <a:ext cx="11305256" cy="400110"/>
          </a:xfrm>
          <a:prstGeom prst="rect">
            <a:avLst/>
          </a:prstGeom>
          <a:noFill/>
        </p:spPr>
        <p:txBody>
          <a:bodyPr wrap="square">
            <a:spAutoFit/>
          </a:bodyPr>
          <a:lstStyle/>
          <a:p>
            <a:r>
              <a:rPr lang="en-IN" sz="2000" dirty="0">
                <a:latin typeface="Segoe UI Light" panose="020B0502040204020203" pitchFamily="34"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676400" y="4800600"/>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609600" y="1447800"/>
            <a:ext cx="109728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609600" y="5012891"/>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user();</a:t>
            </a:r>
          </a:p>
        </p:txBody>
      </p:sp>
    </p:spTree>
    <p:extLst>
      <p:ext uri="{BB962C8B-B14F-4D97-AF65-F5344CB8AC3E}">
        <p14:creationId xmlns:p14="http://schemas.microsoft.com/office/powerpoint/2010/main" val="1427693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435494"/>
            <a:ext cx="11377264" cy="70788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1809720" y="428605"/>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E.F. Codd.</a:t>
            </a:r>
            <a:r>
              <a:rPr lang="en-IN" sz="2000" b="1" dirty="0">
                <a:latin typeface="Arial" panose="020B0604020202020204" pitchFamily="34" charset="0"/>
                <a:cs typeface="Arial" panose="020B0604020202020204" pitchFamily="34" charset="0"/>
              </a:rPr>
              <a:t>.</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278094"/>
          </a:xfrm>
          <a:prstGeom prst="rect">
            <a:avLst/>
          </a:prstGeom>
        </p:spPr>
        <p:txBody>
          <a:bodyPr wrap="square">
            <a:spAutoFit/>
          </a:bodyPr>
          <a:lstStyle/>
          <a:p>
            <a:pPr algn="just"/>
            <a:r>
              <a:rPr lang="en-US" sz="2000" b="1" dirty="0">
                <a:solidFill>
                  <a:schemeClr val="tx1">
                    <a:lumMod val="85000"/>
                    <a:lumOff val="15000"/>
                  </a:schemeClr>
                </a:solidFill>
                <a:latin typeface="Gentium Basic"/>
              </a:rPr>
              <a:t>Tables</a:t>
            </a:r>
            <a:r>
              <a:rPr lang="en-US" sz="2000" dirty="0">
                <a:solidFill>
                  <a:schemeClr val="tx1">
                    <a:lumMod val="85000"/>
                    <a:lumOff val="15000"/>
                  </a:schemeClr>
                </a:solidFill>
                <a:latin typeface="Gentium Basic"/>
              </a:rPr>
              <a:t> − In relational model, relations are saved in the form of Tables. A table has rows and columns.</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Attribute </a:t>
            </a:r>
            <a:r>
              <a:rPr lang="en-US" sz="2000" dirty="0">
                <a:solidFill>
                  <a:schemeClr val="tx1">
                    <a:lumMod val="85000"/>
                    <a:lumOff val="15000"/>
                  </a:schemeClr>
                </a:solidFill>
                <a:latin typeface="Gentium Basic"/>
              </a:rPr>
              <a:t>− </a:t>
            </a:r>
            <a:r>
              <a:rPr lang="en-US" dirty="0">
                <a:solidFill>
                  <a:schemeClr val="tx1">
                    <a:lumMod val="85000"/>
                    <a:lumOff val="15000"/>
                  </a:schemeClr>
                </a:solidFill>
              </a:rPr>
              <a:t> </a:t>
            </a:r>
            <a:r>
              <a:rPr lang="en-US" sz="2000" dirty="0">
                <a:solidFill>
                  <a:schemeClr val="tx1">
                    <a:lumMod val="85000"/>
                    <a:lumOff val="15000"/>
                  </a:schemeClr>
                </a:solidFill>
                <a:latin typeface="Gentium Basic"/>
              </a:rPr>
              <a:t>Attributes are the properties that define a relation. e.g.; ID, firstName</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Tuple</a:t>
            </a:r>
            <a:r>
              <a:rPr lang="en-US" sz="2000" dirty="0">
                <a:solidFill>
                  <a:schemeClr val="tx1">
                    <a:lumMod val="85000"/>
                    <a:lumOff val="15000"/>
                  </a:schemeClr>
                </a:solidFill>
                <a:latin typeface="Gentium Basic"/>
              </a:rPr>
              <a:t> − A single row of a table, which contains a single record for that relation is called a tuple.</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Relation</a:t>
            </a:r>
            <a:r>
              <a:rPr lang="en-US" sz="2000" dirty="0">
                <a:solidFill>
                  <a:schemeClr val="tx1">
                    <a:lumMod val="85000"/>
                    <a:lumOff val="15000"/>
                  </a:schemeClr>
                </a:solidFill>
                <a:latin typeface="Gentium Basic"/>
              </a:rPr>
              <a:t> </a:t>
            </a:r>
            <a:r>
              <a:rPr lang="en-US" sz="2000" b="1" dirty="0">
                <a:solidFill>
                  <a:schemeClr val="tx1">
                    <a:lumMod val="85000"/>
                    <a:lumOff val="15000"/>
                  </a:schemeClr>
                </a:solidFill>
                <a:latin typeface="Gentium Basic"/>
              </a:rPr>
              <a:t>schema</a:t>
            </a:r>
            <a:r>
              <a:rPr lang="en-US" sz="2000" dirty="0">
                <a:solidFill>
                  <a:schemeClr val="tx1">
                    <a:lumMod val="85000"/>
                    <a:lumOff val="15000"/>
                  </a:schemeClr>
                </a:solidFill>
                <a:latin typeface="Gentium Basic"/>
              </a:rPr>
              <a:t> − A relation schema describes the relation name (table name) with its attribute (columns) names.</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Attribute</a:t>
            </a:r>
            <a:r>
              <a:rPr lang="en-US" sz="2000" dirty="0">
                <a:solidFill>
                  <a:schemeClr val="tx1">
                    <a:lumMod val="85000"/>
                    <a:lumOff val="15000"/>
                  </a:schemeClr>
                </a:solidFill>
                <a:latin typeface="Gentium Basic"/>
              </a:rPr>
              <a:t> </a:t>
            </a:r>
            <a:r>
              <a:rPr lang="en-US" sz="2000" b="1" dirty="0">
                <a:solidFill>
                  <a:schemeClr val="tx1">
                    <a:lumMod val="85000"/>
                    <a:lumOff val="15000"/>
                  </a:schemeClr>
                </a:solidFill>
                <a:latin typeface="Gentium Basic"/>
              </a:rPr>
              <a:t>domain</a:t>
            </a:r>
            <a:r>
              <a:rPr lang="en-US" sz="2000" dirty="0">
                <a:solidFill>
                  <a:schemeClr val="tx1">
                    <a:lumMod val="85000"/>
                    <a:lumOff val="15000"/>
                  </a:schemeClr>
                </a:solidFill>
                <a:latin typeface="Gentium Basic"/>
              </a:rPr>
              <a:t> − Every attribute has some pre-defined datatypes, known as attribute domain.</a:t>
            </a:r>
          </a:p>
          <a:p>
            <a:pPr algn="just"/>
            <a:endParaRPr lang="en-US" dirty="0">
              <a:solidFill>
                <a:schemeClr val="tx1">
                  <a:lumMod val="85000"/>
                  <a:lumOff val="15000"/>
                </a:schemeClr>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1523802" y="4047450"/>
            <a:ext cx="10441160" cy="369332"/>
          </a:xfrm>
          <a:prstGeom prst="rect">
            <a:avLst/>
          </a:prstGeom>
        </p:spPr>
        <p:txBody>
          <a:bodyPr wrap="square">
            <a:spAutoFit/>
          </a:bodyPr>
          <a:lstStyle/>
          <a:p>
            <a:r>
              <a:rPr lang="en-US" dirty="0">
                <a:latin typeface="Roboto"/>
              </a:rPr>
              <a:t>e.g. student (</a:t>
            </a:r>
            <a:r>
              <a:rPr lang="en-US" dirty="0" err="1">
                <a:latin typeface="Roboto"/>
              </a:rPr>
              <a:t>roll_no</a:t>
            </a:r>
            <a:r>
              <a:rPr lang="en-US" dirty="0">
                <a:latin typeface="Roboto"/>
              </a:rPr>
              <a:t>, name, address, phone and age) is relation schema for student</a:t>
            </a:r>
            <a:endParaRPr lang="en-IN" dirty="0">
              <a:solidFill>
                <a:schemeClr val="bg1"/>
              </a:solidFill>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741715" y="1706702"/>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52601"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624408" y="1412776"/>
            <a:ext cx="9144000" cy="369332"/>
          </a:xfrm>
          <a:prstGeom prst="rect">
            <a:avLst/>
          </a:prstGeom>
        </p:spPr>
        <p:txBody>
          <a:bodyPr wrap="square">
            <a:spAutoFit/>
          </a:bodyPr>
          <a:lstStyle/>
          <a:p>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369331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479376" y="2933327"/>
            <a:ext cx="10036224"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 (attribute domain)</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5497488" y="1556792"/>
            <a:ext cx="6480720" cy="707886"/>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In the select list of a query, a quoted column alias can be specified using </a:t>
            </a:r>
            <a:r>
              <a:rPr lang="en-IN" sz="2000" b="1" i="1" dirty="0">
                <a:latin typeface="Palatino Linotype" panose="02040502050505030304" pitchFamily="18" charset="0"/>
                <a:cs typeface="Segoe UI Light" panose="020B0502040204020203" pitchFamily="34" charset="0"/>
              </a:rPr>
              <a:t>identifier </a:t>
            </a:r>
            <a:r>
              <a:rPr lang="en-IN" sz="2000" b="1" dirty="0">
                <a:latin typeface="Palatino Linotype" panose="02040502050505030304" pitchFamily="18" charset="0"/>
                <a:cs typeface="Segoe UI Light" panose="020B0502040204020203" pitchFamily="34" charset="0"/>
              </a:rPr>
              <a:t>( ` )</a:t>
            </a:r>
            <a:r>
              <a:rPr lang="en-IN" sz="2000" dirty="0">
                <a:latin typeface="Palatino Linotype" panose="02040502050505030304" pitchFamily="18" charset="0"/>
                <a:cs typeface="Segoe UI Light" panose="020B0502040204020203" pitchFamily="34" charset="0"/>
              </a:rPr>
              <a:t> or </a:t>
            </a:r>
            <a:r>
              <a:rPr lang="en-IN" sz="2000" b="1" i="1" dirty="0">
                <a:latin typeface="Palatino Linotype" panose="02040502050505030304" pitchFamily="18" charset="0"/>
                <a:cs typeface="Segoe UI Light" panose="020B0502040204020203" pitchFamily="34" charset="0"/>
              </a:rPr>
              <a:t>string quoting </a:t>
            </a:r>
            <a:r>
              <a:rPr lang="en-IN" sz="2000" b="1" dirty="0">
                <a:latin typeface="Palatino Linotype" panose="02040502050505030304" pitchFamily="18" charset="0"/>
                <a:cs typeface="Segoe UI Light" panose="020B0502040204020203" pitchFamily="34" charset="0"/>
              </a:rPr>
              <a:t>( ' </a:t>
            </a:r>
            <a:r>
              <a:rPr lang="en-IN" sz="2000" dirty="0">
                <a:latin typeface="Palatino Linotype" panose="02040502050505030304" pitchFamily="18" charset="0"/>
                <a:cs typeface="Segoe UI Light" panose="020B0502040204020203" pitchFamily="34" charset="0"/>
              </a:rPr>
              <a:t>or</a:t>
            </a:r>
            <a:r>
              <a:rPr lang="en-IN" sz="2000" b="1" dirty="0">
                <a:latin typeface="Palatino Linotype" panose="02040502050505030304" pitchFamily="18" charset="0"/>
                <a:cs typeface="Segoe UI Light" panose="020B0502040204020203" pitchFamily="34" charset="0"/>
              </a:rPr>
              <a:t> " )</a:t>
            </a:r>
            <a:r>
              <a:rPr lang="en-IN" sz="2000" dirty="0">
                <a:latin typeface="Palatino Linotype" panose="02040502050505030304" pitchFamily="18" charset="0"/>
                <a:cs typeface="Segoe UI Light" panose="020B0502040204020203" pitchFamily="34" charset="0"/>
              </a:rPr>
              <a:t> characters.</a:t>
            </a:r>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2798927"/>
            <a:ext cx="11665296" cy="350865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3352" y="753070"/>
            <a:ext cx="11665296" cy="169277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a:t>
            </a:r>
            <a:r>
              <a:rPr lang="en-IN" sz="2400"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400" dirty="0">
                <a:solidFill>
                  <a:srgbClr val="FF0000"/>
                </a:solidFill>
                <a:latin typeface="Arial" panose="020B0604020202020204" pitchFamily="34" charset="0"/>
                <a:cs typeface="Arial" panose="020B0604020202020204" pitchFamily="34" charset="0"/>
              </a:rPr>
              <a:t>Note: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5360"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119337" y="1727607"/>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 ID',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599945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'a1'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'a1'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'1a'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1000</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IFNULL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997809333"/>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263352" y="620688"/>
            <a:ext cx="11377264"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15663"/>
          </a:xfrm>
          <a:prstGeom prst="rect">
            <a:avLst/>
          </a:prstGeom>
        </p:spPr>
        <p:txBody>
          <a:bodyPr wrap="square">
            <a:spAutoFit/>
          </a:bodyPr>
          <a:lstStyle/>
          <a:p>
            <a:r>
              <a:rPr lang="en-IN" sz="2000" dirty="0">
                <a:solidFill>
                  <a:srgbClr val="FF0000"/>
                </a:solidFill>
              </a:rPr>
              <a:t>NOTE: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707886"/>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4051"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554545"/>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743872"/>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(1, 2) </a:t>
            </a:r>
            <a:r>
              <a:rPr lang="en-US" dirty="0">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(null, 2) </a:t>
            </a:r>
            <a:r>
              <a:rPr lang="en-US" dirty="0">
                <a:latin typeface="Liberation Mono"/>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(1/0, 2) </a:t>
            </a:r>
            <a:r>
              <a:rPr lang="en-US" dirty="0">
                <a:latin typeface="Liberation Mono"/>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(1/0, 'Yes') </a:t>
            </a:r>
            <a:r>
              <a:rPr lang="en-US" dirty="0">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ea typeface="Times New Roman" panose="02020603050405020304" pitchFamily="18" charset="0"/>
              </a:rPr>
              <a:t>IFNULL(COMM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3068960"/>
            <a:ext cx="11201132"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cs typeface="Arial" panose="020B0604020202020204" pitchFamily="34" charset="0"/>
              </a:rPr>
              <a:t>IF(1 &gt; 2, 2, 3) </a:t>
            </a:r>
            <a:r>
              <a:rPr lang="en-US" dirty="0">
                <a:latin typeface="Liberation Mono"/>
                <a:ea typeface="Times New Roman" panose="02020603050405020304" pitchFamily="18" charset="0"/>
                <a:cs typeface="Arial" panose="020B0604020202020204" pitchFamily="34" charset="0"/>
              </a:rPr>
              <a:t>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ea typeface="Times New Roman" panose="02020603050405020304" pitchFamily="18" charset="0"/>
                <a:cs typeface="Arial" panose="020B0604020202020204" pitchFamily="34" charset="0"/>
              </a:rPr>
              <a:t>IF(sal = 3000, 'Ok', 'Not Bad') </a:t>
            </a:r>
            <a:r>
              <a:rPr lang="en-US" dirty="0">
                <a:latin typeface="Liberation Mono"/>
                <a:ea typeface="Times New Roman" panose="02020603050405020304" pitchFamily="18" charset="0"/>
                <a:cs typeface="Arial" panose="020B0604020202020204" pitchFamily="34" charset="0"/>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ea typeface="Times New Roman" panose="02020603050405020304" pitchFamily="18" charset="0"/>
                <a:cs typeface="Arial" panose="020B0604020202020204" pitchFamily="34" charset="0"/>
              </a:rPr>
              <a:t>IF(sal = 3000 and ename = 'FORD', 'Y', 'N') </a:t>
            </a:r>
            <a:r>
              <a:rPr lang="en-US" dirty="0">
                <a:latin typeface="Liberation Mono"/>
                <a:ea typeface="Times New Roman" panose="02020603050405020304" pitchFamily="18" charset="0"/>
                <a:cs typeface="Arial" panose="020B0604020202020204" pitchFamily="34" charset="0"/>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ea typeface="Times New Roman" panose="02020603050405020304" pitchFamily="18" charset="0"/>
                <a:cs typeface="Arial" panose="020B0604020202020204" pitchFamily="34" charset="0"/>
              </a:rPr>
              <a:t>IF(comm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ea typeface="Times New Roman" panose="02020603050405020304" pitchFamily="18" charset="0"/>
                <a:cs typeface="Arial" panose="020B0604020202020204" pitchFamily="34" charset="0"/>
              </a:rPr>
              <a:t>IF(deptno = 10, 'Sales', IF(deptno = 20 , 'Purchase' ,'N/A')) </a:t>
            </a:r>
            <a:r>
              <a:rPr lang="en-IN" dirty="0">
                <a:latin typeface="Liberation Mono"/>
                <a:ea typeface="Times New Roman" panose="02020603050405020304" pitchFamily="18" charset="0"/>
                <a:cs typeface="Arial" panose="020B0604020202020204" pitchFamily="34" charset="0"/>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NULLIF(1, 2) as R1;</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ea typeface="Times New Roman" panose="02020603050405020304" pitchFamily="18" charset="0"/>
              </a:rPr>
              <a:t>CASE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when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then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when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then 'Sales' ELSE 'N/A' END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5" y="4205297"/>
            <a:ext cx="11568891"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3401346"/>
            <a:ext cx="1120885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ea typeface="Times New Roman" panose="02020603050405020304" pitchFamily="18" charset="0"/>
              </a:rPr>
              <a:t>CASE when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ea typeface="Times New Roman" panose="02020603050405020304" pitchFamily="18" charset="0"/>
              </a:rPr>
              <a:t>then</a:t>
            </a:r>
            <a:r>
              <a:rPr lang="en-IN" dirty="0">
                <a:latin typeface="Liberation Mono"/>
                <a:ea typeface="Times New Roman" panose="02020603050405020304" pitchFamily="18" charset="0"/>
              </a:rPr>
              <a:t> 'Sales' </a:t>
            </a:r>
            <a:r>
              <a:rPr lang="en-IN" dirty="0">
                <a:solidFill>
                  <a:srgbClr val="DD4A68"/>
                </a:solidFill>
                <a:latin typeface="Liberation Mono"/>
                <a:ea typeface="Times New Roman" panose="02020603050405020304" pitchFamily="18" charset="0"/>
              </a:rPr>
              <a:t>when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ea typeface="Times New Roman" panose="02020603050405020304" pitchFamily="18" charset="0"/>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ELSE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END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458903"/>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09295650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490779" y="1291128"/>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647541112"/>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51384" y="1197271"/>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515948854"/>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51384" y="1915168"/>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DATE_ADD()</a:t>
            </a:r>
          </a:p>
        </p:txBody>
      </p:sp>
      <p:sp>
        <p:nvSpPr>
          <p:cNvPr id="5" name="Rectangle 4"/>
          <p:cNvSpPr/>
          <p:nvPr/>
        </p:nvSpPr>
        <p:spPr>
          <a:xfrm>
            <a:off x="575477"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sp>
        <p:nvSpPr>
          <p:cNvPr id="6" name="Rectangle 5"/>
          <p:cNvSpPr/>
          <p:nvPr/>
        </p:nvSpPr>
        <p:spPr>
          <a:xfrm>
            <a:off x="575477" y="1584682"/>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DATE_ADD</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7" name="Table 6">
            <a:extLst>
              <a:ext uri="{FF2B5EF4-FFF2-40B4-BE49-F238E27FC236}">
                <a16:creationId xmlns:a16="http://schemas.microsoft.com/office/drawing/2014/main" id="{E382D655-0397-4615-A280-2A95C8E6F2D4}"/>
              </a:ext>
            </a:extLst>
          </p:cNvPr>
          <p:cNvGraphicFramePr>
            <a:graphicFrameLocks noGrp="1"/>
          </p:cNvGraphicFramePr>
          <p:nvPr>
            <p:extLst>
              <p:ext uri="{D42A27DB-BD31-4B8C-83A1-F6EECF244321}">
                <p14:modId xmlns:p14="http://schemas.microsoft.com/office/powerpoint/2010/main" val="2019814663"/>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531919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DATE_SUB()</a:t>
            </a:r>
          </a:p>
        </p:txBody>
      </p:sp>
      <p:sp>
        <p:nvSpPr>
          <p:cNvPr id="5" name="Rectangle 4"/>
          <p:cNvSpPr/>
          <p:nvPr/>
        </p:nvSpPr>
        <p:spPr>
          <a:xfrm>
            <a:off x="575477" y="1336094"/>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sp>
        <p:nvSpPr>
          <p:cNvPr id="7" name="Rectangle 6"/>
          <p:cNvSpPr/>
          <p:nvPr/>
        </p:nvSpPr>
        <p:spPr>
          <a:xfrm>
            <a:off x="575477" y="1907540"/>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DATE_SUB</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DATE_SUB()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SUBDATE().</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4315798"/>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157537713"/>
              </p:ext>
            </p:extLst>
          </p:nvPr>
        </p:nvGraphicFramePr>
        <p:xfrm>
          <a:off x="335360" y="2564904"/>
          <a:ext cx="10153128" cy="192024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latin typeface="Liberation Mono"/>
                          <a:cs typeface="Arial" panose="020B0604020202020204" pitchFamily="34" charset="0"/>
                        </a:rPr>
                        <a:t>MICROSECOND</a:t>
                      </a:r>
                    </a:p>
                  </a:txBody>
                  <a:tcPr/>
                </a:tc>
                <a:tc>
                  <a:txBody>
                    <a:bodyPr/>
                    <a:lstStyle/>
                    <a:p>
                      <a:r>
                        <a:rPr lang="en-IN" sz="1900" dirty="0">
                          <a:latin typeface="Liberation Mono"/>
                          <a:cs typeface="Arial" panose="020B0604020202020204" pitchFamily="34" charset="0"/>
                        </a:rPr>
                        <a:t>SECOND</a:t>
                      </a:r>
                    </a:p>
                  </a:txBody>
                  <a:tcPr/>
                </a:tc>
                <a:tc>
                  <a:txBody>
                    <a:bodyPr/>
                    <a:lstStyle/>
                    <a:p>
                      <a:r>
                        <a:rPr lang="en-IN" sz="1900" dirty="0">
                          <a:latin typeface="Liberation Mono"/>
                          <a:cs typeface="Arial" panose="020B0604020202020204" pitchFamily="34" charset="0"/>
                        </a:rPr>
                        <a:t>MINUTE</a:t>
                      </a:r>
                    </a:p>
                  </a:txBody>
                  <a:tcPr/>
                </a:tc>
                <a:tc>
                  <a:txBody>
                    <a:bodyPr/>
                    <a:lstStyle/>
                    <a:p>
                      <a:r>
                        <a:rPr lang="en-IN" sz="1900" dirty="0">
                          <a:latin typeface="Liberation Mono"/>
                          <a:cs typeface="Arial" panose="020B0604020202020204" pitchFamily="34" charset="0"/>
                        </a:rPr>
                        <a:t>HOUR</a:t>
                      </a:r>
                    </a:p>
                  </a:txBody>
                  <a:tcPr/>
                </a:tc>
                <a:tc>
                  <a:txBody>
                    <a:bodyPr/>
                    <a:lstStyle/>
                    <a:p>
                      <a:r>
                        <a:rPr lang="en-IN" sz="19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900" dirty="0">
                          <a:latin typeface="Liberation Mono"/>
                          <a:cs typeface="Arial" panose="020B0604020202020204" pitchFamily="34" charset="0"/>
                        </a:rPr>
                        <a:t>WEEK</a:t>
                      </a:r>
                    </a:p>
                  </a:txBody>
                  <a:tcPr/>
                </a:tc>
                <a:tc>
                  <a:txBody>
                    <a:bodyPr/>
                    <a:lstStyle/>
                    <a:p>
                      <a:r>
                        <a:rPr lang="en-IN" sz="1900" dirty="0">
                          <a:latin typeface="Liberation Mono"/>
                          <a:cs typeface="Arial" panose="020B0604020202020204" pitchFamily="34" charset="0"/>
                        </a:rPr>
                        <a:t>MONTH</a:t>
                      </a:r>
                    </a:p>
                  </a:txBody>
                  <a:tcPr/>
                </a:tc>
                <a:tc>
                  <a:txBody>
                    <a:bodyPr/>
                    <a:lstStyle/>
                    <a:p>
                      <a:r>
                        <a:rPr lang="en-IN" sz="1900" dirty="0">
                          <a:latin typeface="Liberation Mono"/>
                          <a:cs typeface="Arial" panose="020B0604020202020204" pitchFamily="34" charset="0"/>
                        </a:rPr>
                        <a:t>QUARTER</a:t>
                      </a:r>
                    </a:p>
                  </a:txBody>
                  <a:tcPr/>
                </a:tc>
                <a:tc>
                  <a:txBody>
                    <a:bodyPr/>
                    <a:lstStyle/>
                    <a:p>
                      <a:r>
                        <a:rPr lang="en-IN" sz="1900" dirty="0">
                          <a:latin typeface="Liberation Mono"/>
                          <a:cs typeface="Arial" panose="020B0604020202020204" pitchFamily="34" charset="0"/>
                        </a:rPr>
                        <a:t>YEAR</a:t>
                      </a:r>
                    </a:p>
                  </a:txBody>
                  <a:tcPr/>
                </a:tc>
                <a:tc>
                  <a:txBody>
                    <a:bodyPr/>
                    <a:lstStyle/>
                    <a:p>
                      <a:endParaRPr lang="en-IN" sz="19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MINUTE_SECOND</a:t>
                      </a:r>
                    </a:p>
                  </a:txBody>
                  <a:tcPr/>
                </a:tc>
                <a:tc>
                  <a:txBody>
                    <a:bodyPr/>
                    <a:lstStyle/>
                    <a:p>
                      <a:r>
                        <a:rPr lang="en-IN" sz="1900" dirty="0">
                          <a:latin typeface="Liberation Mono"/>
                          <a:cs typeface="Arial" panose="020B0604020202020204" pitchFamily="34" charset="0"/>
                        </a:rPr>
                        <a:t>HOUR_SECOND</a:t>
                      </a:r>
                    </a:p>
                  </a:txBody>
                  <a:tcPr/>
                </a:tc>
                <a:tc>
                  <a:txBody>
                    <a:bodyPr/>
                    <a:lstStyle/>
                    <a:p>
                      <a:r>
                        <a:rPr lang="en-IN" sz="1900" dirty="0">
                          <a:latin typeface="Liberation Mono"/>
                          <a:cs typeface="Arial" panose="020B0604020202020204" pitchFamily="34" charset="0"/>
                        </a:rPr>
                        <a:t>DAY_SECOND</a:t>
                      </a:r>
                    </a:p>
                  </a:txBody>
                  <a:tcPr/>
                </a:tc>
                <a:tc>
                  <a:txBody>
                    <a:bodyPr/>
                    <a:lstStyle/>
                    <a:p>
                      <a:r>
                        <a:rPr lang="en-IN" sz="1900" dirty="0">
                          <a:latin typeface="Liberation Mono"/>
                          <a:cs typeface="Arial" panose="020B0604020202020204" pitchFamily="34" charset="0"/>
                        </a:rPr>
                        <a:t>DAY_HOUR</a:t>
                      </a:r>
                    </a:p>
                  </a:txBody>
                  <a:tcPr/>
                </a:tc>
                <a:tc>
                  <a:txBody>
                    <a:bodyPr/>
                    <a:lstStyle/>
                    <a:p>
                      <a:endParaRPr lang="en-IN" sz="190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900" dirty="0">
                          <a:latin typeface="Liberation Mono"/>
                          <a:cs typeface="Arial" panose="020B0604020202020204" pitchFamily="34" charset="0"/>
                        </a:rPr>
                        <a:t>HOUR_MINUTE</a:t>
                      </a:r>
                    </a:p>
                  </a:txBody>
                  <a:tcPr/>
                </a:tc>
                <a:tc>
                  <a:txBody>
                    <a:bodyPr/>
                    <a:lstStyle/>
                    <a:p>
                      <a:r>
                        <a:rPr lang="en-IN" sz="1900" dirty="0">
                          <a:latin typeface="Liberation Mono"/>
                          <a:cs typeface="Arial" panose="020B0604020202020204" pitchFamily="34" charset="0"/>
                        </a:rPr>
                        <a:t>DAY_MINUTE</a:t>
                      </a:r>
                    </a:p>
                  </a:txBody>
                  <a:tcPr/>
                </a:tc>
                <a:tc>
                  <a:txBody>
                    <a:bodyPr/>
                    <a:lstStyle/>
                    <a:p>
                      <a:r>
                        <a:rPr lang="en-IN" sz="1900" dirty="0">
                          <a:latin typeface="Liberation Mono"/>
                          <a:cs typeface="Arial" panose="020B0604020202020204" pitchFamily="34" charset="0"/>
                        </a:rPr>
                        <a:t>YEAR_MONTH</a:t>
                      </a:r>
                    </a:p>
                  </a:txBody>
                  <a:tcPr/>
                </a:tc>
                <a:tc>
                  <a:txBody>
                    <a:bodyPr/>
                    <a:lstStyle/>
                    <a:p>
                      <a:endParaRPr lang="en-IN" sz="1900" dirty="0">
                        <a:latin typeface="Liberation Mono"/>
                        <a:cs typeface="Arial" panose="020B0604020202020204" pitchFamily="34" charset="0"/>
                      </a:endParaRPr>
                    </a:p>
                  </a:txBody>
                  <a:tcPr/>
                </a:tc>
                <a:tc>
                  <a:txBody>
                    <a:bodyPr/>
                    <a:lstStyle/>
                    <a:p>
                      <a:endParaRPr lang="en-IN" sz="19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019819489"/>
              </p:ext>
            </p:extLst>
          </p:nvPr>
        </p:nvGraphicFramePr>
        <p:xfrm>
          <a:off x="407368" y="814600"/>
          <a:ext cx="11377264" cy="427058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9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445224"/>
            <a:ext cx="11449272" cy="76944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endParaRPr lang="en-IN" sz="800" dirty="0">
              <a:solidFill>
                <a:srgbClr val="DD4A68"/>
              </a:solidFill>
              <a:latin typeface="Liberation Mono"/>
              <a:ea typeface="Times New Roman" panose="02020603050405020304" pitchFamily="18" charset="0"/>
            </a:endParaRPr>
          </a:p>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IN" dirty="0">
                <a:solidFill>
                  <a:srgbClr val="3F6971"/>
                </a:solidFill>
                <a:latin typeface="Liberation Mono"/>
              </a:rPr>
              <a:t>date_add</a:t>
            </a:r>
            <a:r>
              <a:rPr lang="en-IN" dirty="0">
                <a:solidFill>
                  <a:schemeClr val="bg1">
                    <a:lumMod val="65000"/>
                  </a:schemeClr>
                </a:solidFill>
                <a:latin typeface="Liberation Mono"/>
                <a:ea typeface="Times New Roman" panose="02020603050405020304" pitchFamily="18" charset="0"/>
              </a:rPr>
              <a:t> (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IN" dirty="0">
                <a:solidFill>
                  <a:srgbClr val="3F6971"/>
                </a:solidFill>
                <a:latin typeface="Liberation Mono"/>
              </a:rPr>
              <a:t>date_add</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019947576"/>
              </p:ext>
            </p:extLst>
          </p:nvPr>
        </p:nvGraphicFramePr>
        <p:xfrm>
          <a:off x="407368" y="968951"/>
          <a:ext cx="11521280" cy="3828201"/>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9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900" b="0" i="0" kern="1200" dirty="0">
                          <a:solidFill>
                            <a:schemeClr val="tx1"/>
                          </a:solidFill>
                          <a:effectLst/>
                          <a:latin typeface="+mn-lt"/>
                          <a:ea typeface="+mn-ea"/>
                          <a:cs typeface="+mn-cs"/>
                        </a:rPr>
                        <a:t>Returns the number of days between two dates or datetimes.</a:t>
                      </a:r>
                      <a:endParaRPr lang="en-IN" sz="19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77911" y="5301208"/>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Tree>
    <p:extLst>
      <p:ext uri="{BB962C8B-B14F-4D97-AF65-F5344CB8AC3E}">
        <p14:creationId xmlns:p14="http://schemas.microsoft.com/office/powerpoint/2010/main" val="22381458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254514055"/>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900" kern="1200" dirty="0">
                          <a:solidFill>
                            <a:srgbClr val="0077AA"/>
                          </a:solidFill>
                          <a:latin typeface="Liberation Mono"/>
                          <a:ea typeface="+mn-ea"/>
                          <a:cs typeface="+mn-cs"/>
                        </a:rPr>
                        <a:t>%a</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Abbreviated weekday name (Sun-Sat)</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900" kern="1200" dirty="0">
                          <a:solidFill>
                            <a:srgbClr val="0077AA"/>
                          </a:solidFill>
                          <a:latin typeface="Liberation Mono"/>
                          <a:ea typeface="+mn-ea"/>
                          <a:cs typeface="+mn-cs"/>
                        </a:rPr>
                        <a:t>%b</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Abbreviated month name (Jan-Dec)</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900" kern="1200" dirty="0">
                          <a:solidFill>
                            <a:srgbClr val="0077AA"/>
                          </a:solidFill>
                          <a:latin typeface="Liberation Mono"/>
                          <a:ea typeface="+mn-ea"/>
                          <a:cs typeface="+mn-cs"/>
                        </a:rPr>
                        <a:t>%c</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Month, numeric (0-12)</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900" kern="1200" dirty="0">
                          <a:solidFill>
                            <a:srgbClr val="0077AA"/>
                          </a:solidFill>
                          <a:latin typeface="Liberation Mono"/>
                          <a:ea typeface="+mn-ea"/>
                          <a:cs typeface="+mn-cs"/>
                        </a:rPr>
                        <a:t>%D</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with English suffix (0th, 1st, 2nd, 3rd, �)</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900" kern="1200" dirty="0">
                          <a:solidFill>
                            <a:srgbClr val="0077AA"/>
                          </a:solidFill>
                          <a:latin typeface="Liberation Mono"/>
                          <a:ea typeface="+mn-ea"/>
                          <a:cs typeface="+mn-cs"/>
                        </a:rPr>
                        <a:t>%d</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numeric (00-31)</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900" kern="1200" dirty="0">
                          <a:solidFill>
                            <a:srgbClr val="0077AA"/>
                          </a:solidFill>
                          <a:latin typeface="Liberation Mono"/>
                          <a:ea typeface="+mn-ea"/>
                          <a:cs typeface="+mn-cs"/>
                        </a:rPr>
                        <a:t>%e</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numeric (0-31)</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900" kern="1200" dirty="0">
                          <a:solidFill>
                            <a:srgbClr val="0077AA"/>
                          </a:solidFill>
                          <a:latin typeface="Liberation Mono"/>
                          <a:ea typeface="+mn-ea"/>
                          <a:cs typeface="+mn-cs"/>
                        </a:rPr>
                        <a:t>%f</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Microseconds (000000-999999)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900" kern="1200" dirty="0">
                          <a:solidFill>
                            <a:srgbClr val="0077AA"/>
                          </a:solidFill>
                          <a:latin typeface="Liberation Mono"/>
                          <a:ea typeface="+mn-ea"/>
                          <a:cs typeface="+mn-cs"/>
                        </a:rPr>
                        <a:t>%H</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(00-23)</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900" kern="1200" dirty="0">
                          <a:solidFill>
                            <a:srgbClr val="0077AA"/>
                          </a:solidFill>
                          <a:latin typeface="Liberation Mono"/>
                          <a:ea typeface="+mn-ea"/>
                          <a:cs typeface="+mn-cs"/>
                        </a:rPr>
                        <a:t>%h</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5735172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900" kern="1200" dirty="0">
                          <a:solidFill>
                            <a:srgbClr val="0077AA"/>
                          </a:solidFill>
                          <a:latin typeface="Liberation Mono"/>
                          <a:ea typeface="+mn-ea"/>
                          <a:cs typeface="+mn-cs"/>
                        </a:rPr>
                        <a:t>%I</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900" kern="1200" dirty="0">
                          <a:solidFill>
                            <a:srgbClr val="0077AA"/>
                          </a:solidFill>
                          <a:latin typeface="Liberation Mono"/>
                          <a:ea typeface="+mn-ea"/>
                          <a:cs typeface="+mn-cs"/>
                        </a:rPr>
                        <a:t>%i</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Minutes, numeric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900" kern="1200" dirty="0">
                          <a:solidFill>
                            <a:srgbClr val="0077AA"/>
                          </a:solidFill>
                          <a:latin typeface="Liberation Mono"/>
                          <a:ea typeface="+mn-ea"/>
                          <a:cs typeface="+mn-cs"/>
                        </a:rPr>
                        <a:t>%j</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Day of year (001-366)</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900" kern="1200" dirty="0">
                          <a:solidFill>
                            <a:srgbClr val="0077AA"/>
                          </a:solidFill>
                          <a:latin typeface="Liberation Mono"/>
                          <a:ea typeface="+mn-ea"/>
                          <a:cs typeface="+mn-cs"/>
                        </a:rPr>
                        <a:t>%k</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(0-23)</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900" kern="1200" dirty="0">
                          <a:solidFill>
                            <a:srgbClr val="0077AA"/>
                          </a:solidFill>
                          <a:latin typeface="Liberation Mono"/>
                          <a:ea typeface="+mn-ea"/>
                          <a:cs typeface="+mn-cs"/>
                        </a:rPr>
                        <a:t>%l</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900" kern="1200" dirty="0">
                          <a:solidFill>
                            <a:srgbClr val="0077AA"/>
                          </a:solidFill>
                          <a:latin typeface="Liberation Mono"/>
                          <a:ea typeface="+mn-ea"/>
                          <a:cs typeface="+mn-cs"/>
                        </a:rPr>
                        <a:t>%M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Month name (January-December)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900" kern="1200" dirty="0">
                          <a:solidFill>
                            <a:srgbClr val="0077AA"/>
                          </a:solidFill>
                          <a:latin typeface="Liberation Mono"/>
                          <a:ea typeface="+mn-ea"/>
                          <a:cs typeface="+mn-cs"/>
                        </a:rPr>
                        <a:t>%m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Month, numeric (00-12)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900" kern="1200" dirty="0">
                          <a:solidFill>
                            <a:srgbClr val="0077AA"/>
                          </a:solidFill>
                          <a:latin typeface="Liberation Mono"/>
                          <a:ea typeface="+mn-ea"/>
                          <a:cs typeface="+mn-cs"/>
                        </a:rPr>
                        <a:t>%p</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AM or PM</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900" kern="1200" dirty="0">
                          <a:solidFill>
                            <a:srgbClr val="0077AA"/>
                          </a:solidFill>
                          <a:latin typeface="Liberation Mono"/>
                          <a:ea typeface="+mn-ea"/>
                          <a:cs typeface="+mn-cs"/>
                        </a:rPr>
                        <a:t>%r</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900" kern="1200" dirty="0">
                          <a:solidFill>
                            <a:srgbClr val="0077AA"/>
                          </a:solidFill>
                          <a:latin typeface="Liberation Mono"/>
                          <a:ea typeface="+mn-ea"/>
                          <a:cs typeface="+mn-cs"/>
                        </a:rPr>
                        <a:t>%S</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Seconds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900" kern="1200" dirty="0">
                          <a:solidFill>
                            <a:srgbClr val="0077AA"/>
                          </a:solidFill>
                          <a:latin typeface="Liberation Mono"/>
                          <a:ea typeface="+mn-ea"/>
                          <a:cs typeface="+mn-cs"/>
                        </a:rPr>
                        <a:t>%s</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Seconds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76962598"/>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900" kern="1200" dirty="0">
                          <a:solidFill>
                            <a:srgbClr val="0077AA"/>
                          </a:solidFill>
                          <a:latin typeface="Liberation Mono"/>
                          <a:ea typeface="+mn-ea"/>
                          <a:cs typeface="+mn-cs"/>
                        </a:rPr>
                        <a:t>%T</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a:solidFill>
                            <a:schemeClr val="tx1"/>
                          </a:solidFill>
                          <a:effectLst/>
                          <a:latin typeface="Liberation Mono"/>
                          <a:ea typeface="Times New Roman" panose="02020603050405020304" pitchFamily="18" charset="0"/>
                          <a:cs typeface="+mn-cs"/>
                        </a:rPr>
                        <a:t>Time, 24-hour (hh:mm:ss)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900" kern="1200" dirty="0">
                          <a:solidFill>
                            <a:srgbClr val="0077AA"/>
                          </a:solidFill>
                          <a:latin typeface="Liberation Mono"/>
                          <a:ea typeface="+mn-ea"/>
                          <a:cs typeface="+mn-cs"/>
                        </a:rPr>
                        <a:t>%U</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900" kern="1200" dirty="0">
                          <a:solidFill>
                            <a:srgbClr val="0077AA"/>
                          </a:solidFill>
                          <a:latin typeface="Liberation Mono"/>
                          <a:ea typeface="+mn-ea"/>
                          <a:cs typeface="+mn-cs"/>
                        </a:rPr>
                        <a:t>%u</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900" kern="1200" dirty="0">
                          <a:solidFill>
                            <a:srgbClr val="0077AA"/>
                          </a:solidFill>
                          <a:latin typeface="Liberation Mono"/>
                          <a:ea typeface="+mn-ea"/>
                          <a:cs typeface="+mn-cs"/>
                        </a:rPr>
                        <a:t>%V</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900" kern="1200" dirty="0">
                          <a:solidFill>
                            <a:srgbClr val="0077AA"/>
                          </a:solidFill>
                          <a:latin typeface="Liberation Mono"/>
                          <a:ea typeface="+mn-ea"/>
                          <a:cs typeface="+mn-cs"/>
                        </a:rPr>
                        <a:t>%v</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900" kern="1200" dirty="0">
                          <a:solidFill>
                            <a:srgbClr val="0077AA"/>
                          </a:solidFill>
                          <a:latin typeface="Liberation Mono"/>
                          <a:ea typeface="+mn-ea"/>
                          <a:cs typeface="+mn-cs"/>
                        </a:rPr>
                        <a:t>%W</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Weekday name (Sunday-Saturday)</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900" kern="1200" dirty="0">
                          <a:solidFill>
                            <a:srgbClr val="0077AA"/>
                          </a:solidFill>
                          <a:latin typeface="Liberation Mono"/>
                          <a:ea typeface="+mn-ea"/>
                          <a:cs typeface="+mn-cs"/>
                        </a:rPr>
                        <a:t>%w</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Day of the week (0=Sunday, 6=Saturday)</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900" kern="1200" dirty="0">
                          <a:solidFill>
                            <a:srgbClr val="0077AA"/>
                          </a:solidFill>
                          <a:latin typeface="Liberation Mono"/>
                          <a:ea typeface="+mn-ea"/>
                          <a:cs typeface="+mn-cs"/>
                        </a:rPr>
                        <a:t>%X</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900" kern="1200" dirty="0">
                          <a:solidFill>
                            <a:srgbClr val="0077AA"/>
                          </a:solidFill>
                          <a:latin typeface="Liberation Mono"/>
                          <a:ea typeface="+mn-ea"/>
                          <a:cs typeface="+mn-cs"/>
                        </a:rPr>
                        <a:t>%x</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900" kern="1200" dirty="0">
                          <a:solidFill>
                            <a:srgbClr val="0077AA"/>
                          </a:solidFill>
                          <a:latin typeface="Liberation Mono"/>
                          <a:ea typeface="+mn-ea"/>
                          <a:cs typeface="+mn-cs"/>
                        </a:rPr>
                        <a:t>%Y</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numeric, four digits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900" kern="1200" dirty="0">
                          <a:solidFill>
                            <a:srgbClr val="0077AA"/>
                          </a:solidFill>
                          <a:latin typeface="Liberation Mono"/>
                          <a:ea typeface="+mn-ea"/>
                          <a:cs typeface="+mn-cs"/>
                        </a:rPr>
                        <a:t>%y</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numeric, two digits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1323439"/>
          </a:xfrm>
          <a:prstGeom prst="rect">
            <a:avLst/>
          </a:prstGeom>
        </p:spPr>
        <p:txBody>
          <a:bodyPr wrap="square">
            <a:spAutoFit/>
          </a:bodyPr>
          <a:lstStyle/>
          <a:p>
            <a:r>
              <a:rPr lang="en-US" sz="2400" dirty="0">
                <a:latin typeface="Arial" pitchFamily="34" charset="0"/>
                <a:cs typeface="Arial" pitchFamily="34" charset="0"/>
              </a:rPr>
              <a:t>Data is any facts that can be recorded and that can be processed by a computer. 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number, text,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b="1"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images, audio, video,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signal</a:t>
            </a:r>
            <a:endParaRPr lang="en-US" sz="1600" dirty="0">
              <a:latin typeface="Arial" pitchFamily="34" charset="0"/>
              <a:cs typeface="Arial" pitchFamily="34" charset="0"/>
            </a:endParaRPr>
          </a:p>
        </p:txBody>
      </p:sp>
      <p:sp>
        <p:nvSpPr>
          <p:cNvPr id="4" name="TextBox 3"/>
          <p:cNvSpPr txBox="1"/>
          <p:nvPr/>
        </p:nvSpPr>
        <p:spPr>
          <a:xfrm>
            <a:off x="261407" y="2349433"/>
            <a:ext cx="9145016" cy="1077218"/>
          </a:xfrm>
          <a:prstGeom prst="rect">
            <a:avLst/>
          </a:prstGeom>
          <a:noFill/>
        </p:spPr>
        <p:txBody>
          <a:bodyPr wrap="square" rtlCol="0">
            <a:spAutoFit/>
          </a:bodyPr>
          <a:lstStyle/>
          <a:p>
            <a:r>
              <a:rPr lang="en-US" sz="2400" dirty="0">
                <a:solidFill>
                  <a:srgbClr val="FF0000"/>
                </a:solidFill>
                <a:latin typeface="Gill Sans MT (Body)"/>
                <a:cs typeface="Arial" panose="020B0604020202020204" pitchFamily="34" charset="0"/>
              </a:rPr>
              <a:t>Remember:</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3303540"/>
            <a:ext cx="3352364"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056396962"/>
              </p:ext>
            </p:extLst>
          </p:nvPr>
        </p:nvGraphicFramePr>
        <p:xfrm>
          <a:off x="335360" y="787405"/>
          <a:ext cx="11521280" cy="5654463"/>
        </p:xfrm>
        <a:graphic>
          <a:graphicData uri="http://schemas.openxmlformats.org/drawingml/2006/table">
            <a:tbl>
              <a:tblPr firstRow="1" bandRow="1">
                <a:tableStyleId>{7E9639D4-E3E2-4D34-9284-5A2195B3D0D7}</a:tableStyleId>
              </a:tblPr>
              <a:tblGrid>
                <a:gridCol w="2304256">
                  <a:extLst>
                    <a:ext uri="{9D8B030D-6E8A-4147-A177-3AD203B41FA5}">
                      <a16:colId xmlns:a16="http://schemas.microsoft.com/office/drawing/2014/main" val="20000"/>
                    </a:ext>
                  </a:extLst>
                </a:gridCol>
                <a:gridCol w="92170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r>
                        <a:rPr kumimoji="0" lang="en-IN" sz="1900" kern="1200" dirty="0">
                          <a:solidFill>
                            <a:schemeClr val="tx1"/>
                          </a:solidFill>
                          <a:effectLst/>
                          <a:latin typeface="Liberation Mono"/>
                          <a:ea typeface="Times New Roman" panose="02020603050405020304" pitchFamily="18" charset="0"/>
                          <a:cs typeface="+mn-cs"/>
                        </a:rPr>
                        <a:t> </a:t>
                      </a:r>
                    </a:p>
                    <a:p>
                      <a:pPr algn="l">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ascii(ename) from EMP;</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p>
                    <a:p>
                      <a:pPr>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char(65, 66, 67);</a:t>
                      </a:r>
                    </a:p>
                    <a:p>
                      <a:pPr>
                        <a:spcAft>
                          <a:spcPts val="0"/>
                        </a:spcAft>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p>
                    <a:p>
                      <a:pPr>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concat('</a:t>
                      </a:r>
                      <a:r>
                        <a:rPr kumimoji="0" lang="en-IN" sz="1900" b="1" kern="1200" dirty="0" err="1">
                          <a:solidFill>
                            <a:srgbClr val="365860"/>
                          </a:solidFill>
                          <a:effectLst/>
                          <a:latin typeface="Liberation Mono"/>
                          <a:ea typeface="Times New Roman" panose="02020603050405020304" pitchFamily="18" charset="0"/>
                          <a:cs typeface="+mn-cs"/>
                        </a:rPr>
                        <a:t>Mr.</a:t>
                      </a:r>
                      <a:r>
                        <a:rPr kumimoji="0" lang="en-IN" sz="1900" b="1" kern="1200" dirty="0">
                          <a:solidFill>
                            <a:srgbClr val="365860"/>
                          </a:solidFill>
                          <a:effectLst/>
                          <a:latin typeface="Liberation Mono"/>
                          <a:ea typeface="Times New Roman" panose="02020603050405020304" pitchFamily="18" charset="0"/>
                          <a:cs typeface="+mn-cs"/>
                        </a:rPr>
                        <a:t> ' , ename) from EMP;</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9807161"/>
              </p:ext>
            </p:extLst>
          </p:nvPr>
        </p:nvGraphicFramePr>
        <p:xfrm>
          <a:off x="335360" y="787405"/>
          <a:ext cx="11521280" cy="5075343"/>
        </p:xfrm>
        <a:graphic>
          <a:graphicData uri="http://schemas.openxmlformats.org/drawingml/2006/table">
            <a:tbl>
              <a:tblPr firstRow="1" bandRow="1">
                <a:tableStyleId>{7E9639D4-E3E2-4D34-9284-5A2195B3D0D7}</a:tableStyleId>
              </a:tblPr>
              <a:tblGrid>
                <a:gridCol w="3476248">
                  <a:extLst>
                    <a:ext uri="{9D8B030D-6E8A-4147-A177-3AD203B41FA5}">
                      <a16:colId xmlns:a16="http://schemas.microsoft.com/office/drawing/2014/main" val="20000"/>
                    </a:ext>
                  </a:extLst>
                </a:gridCol>
                <a:gridCol w="804503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ELT(1, '</a:t>
                      </a:r>
                      <a:r>
                        <a:rPr kumimoji="0" lang="en-IN" sz="1900" b="1" kern="1200" dirty="0" err="1">
                          <a:solidFill>
                            <a:srgbClr val="365860"/>
                          </a:solidFill>
                          <a:effectLst/>
                          <a:latin typeface="Liberation Mono"/>
                          <a:ea typeface="Times New Roman" panose="02020603050405020304" pitchFamily="18" charset="0"/>
                          <a:cs typeface="+mn-cs"/>
                        </a:rPr>
                        <a:t>Infoway</a:t>
                      </a:r>
                      <a:r>
                        <a:rPr kumimoji="0" lang="en-IN" sz="1900" b="1" kern="1200" dirty="0">
                          <a:solidFill>
                            <a:srgbClr val="365860"/>
                          </a:solidFill>
                          <a:effectLst/>
                          <a:latin typeface="Liberation Mono"/>
                          <a:ea typeface="Times New Roman" panose="02020603050405020304" pitchFamily="18" charset="0"/>
                          <a:cs typeface="+mn-cs"/>
                        </a:rPr>
                        <a:t>', 'Technologies', '</a:t>
                      </a:r>
                      <a:r>
                        <a:rPr kumimoji="0" lang="en-IN" sz="1900" b="1" kern="1200" dirty="0" err="1">
                          <a:solidFill>
                            <a:srgbClr val="365860"/>
                          </a:solidFill>
                          <a:effectLst/>
                          <a:latin typeface="Liberation Mono"/>
                          <a:ea typeface="Times New Roman" panose="02020603050405020304" pitchFamily="18" charset="0"/>
                          <a:cs typeface="+mn-cs"/>
                        </a:rPr>
                        <a:t>Kothrud</a:t>
                      </a:r>
                      <a:r>
                        <a:rPr kumimoji="0" lang="en-IN" sz="1900" b="1" kern="1200" dirty="0">
                          <a:solidFill>
                            <a:srgbClr val="365860"/>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1017101"/>
              </p:ext>
            </p:extLst>
          </p:nvPr>
        </p:nvGraphicFramePr>
        <p:xfrm>
          <a:off x="335360" y="787404"/>
          <a:ext cx="11521280" cy="4962735"/>
        </p:xfrm>
        <a:graphic>
          <a:graphicData uri="http://schemas.openxmlformats.org/drawingml/2006/table">
            <a:tbl>
              <a:tblPr firstRow="1" bandRow="1">
                <a:tableStyleId>{7E9639D4-E3E2-4D34-9284-5A2195B3D0D7}</a:tableStyleId>
              </a:tblPr>
              <a:tblGrid>
                <a:gridCol w="280831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pune</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field(NULL,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is a synonym for UPPER().</a:t>
                      </a:r>
                      <a:r>
                        <a:rPr kumimoji="0" lang="en-IN" sz="190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23094414"/>
              </p:ext>
            </p:extLst>
          </p:nvPr>
        </p:nvGraphicFramePr>
        <p:xfrm>
          <a:off x="407368" y="787405"/>
          <a:ext cx="11377264" cy="4801869"/>
        </p:xfrm>
        <a:graphic>
          <a:graphicData uri="http://schemas.openxmlformats.org/drawingml/2006/table">
            <a:tbl>
              <a:tblPr firstRow="1" bandRow="1">
                <a:tableStyleId>{7E9639D4-E3E2-4D34-9284-5A2195B3D0D7}</a:tableStyleId>
              </a:tblPr>
              <a:tblGrid>
                <a:gridCol w="3923194">
                  <a:extLst>
                    <a:ext uri="{9D8B030D-6E8A-4147-A177-3AD203B41FA5}">
                      <a16:colId xmlns:a16="http://schemas.microsoft.com/office/drawing/2014/main" val="20000"/>
                    </a:ext>
                  </a:extLst>
                </a:gridCol>
                <a:gridCol w="745407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TRIM(LEADING 'x' FROM '</a:t>
                      </a:r>
                      <a:r>
                        <a:rPr kumimoji="0" lang="en-IN" sz="1900" b="1" kern="1200" dirty="0" err="1">
                          <a:solidFill>
                            <a:srgbClr val="365860"/>
                          </a:solidFill>
                          <a:effectLst/>
                          <a:latin typeface="Liberation Mono"/>
                          <a:ea typeface="Times New Roman" panose="02020603050405020304" pitchFamily="18" charset="0"/>
                          <a:cs typeface="+mn-cs"/>
                        </a:rPr>
                        <a:t>xxxABCxxx</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        -&gt; '</a:t>
                      </a:r>
                      <a:r>
                        <a:rPr kumimoji="0" lang="en-IN" sz="1900" b="1" kern="1200" dirty="0" err="1">
                          <a:solidFill>
                            <a:schemeClr val="tx1"/>
                          </a:solidFill>
                          <a:effectLst/>
                          <a:latin typeface="Liberation Mono"/>
                          <a:ea typeface="Times New Roman" panose="02020603050405020304" pitchFamily="18" charset="0"/>
                          <a:cs typeface="+mn-cs"/>
                        </a:rPr>
                        <a:t>ABCxxx</a:t>
                      </a:r>
                      <a:r>
                        <a:rPr kumimoji="0" lang="en-IN" sz="1900" b="1" kern="1200" dirty="0">
                          <a:solidFill>
                            <a:schemeClr val="tx1"/>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TRIM(BOTH 'x' FROM '</a:t>
                      </a:r>
                      <a:r>
                        <a:rPr kumimoji="0" lang="en-IN" sz="1900" b="1" kern="1200" dirty="0" err="1">
                          <a:solidFill>
                            <a:srgbClr val="365860"/>
                          </a:solidFill>
                          <a:effectLst/>
                          <a:latin typeface="Liberation Mono"/>
                          <a:ea typeface="Times New Roman" panose="02020603050405020304" pitchFamily="18" charset="0"/>
                          <a:cs typeface="+mn-cs"/>
                        </a:rPr>
                        <a:t>xxxABCxxx</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        </a:t>
                      </a:r>
                      <a:r>
                        <a:rPr kumimoji="0" lang="en-IN" sz="1900" b="1" kern="1200" dirty="0">
                          <a:solidFill>
                            <a:schemeClr val="tx1"/>
                          </a:solidFill>
                          <a:effectLst/>
                          <a:latin typeface="Liberation Mono"/>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TRIM(TRAILING 'xyz' FROM '</a:t>
                      </a:r>
                      <a:r>
                        <a:rPr kumimoji="0" lang="en-IN" sz="1900" b="1" kern="1200" dirty="0" err="1">
                          <a:solidFill>
                            <a:srgbClr val="365860"/>
                          </a:solidFill>
                          <a:effectLst/>
                          <a:latin typeface="Liberation Mono"/>
                          <a:ea typeface="Times New Roman" panose="02020603050405020304" pitchFamily="18" charset="0"/>
                          <a:cs typeface="+mn-cs"/>
                        </a:rPr>
                        <a:t>ABCxxyz</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        -&gt; '</a:t>
                      </a:r>
                      <a:r>
                        <a:rPr kumimoji="0" lang="en-IN" sz="1900" b="1" kern="1200" dirty="0" err="1">
                          <a:solidFill>
                            <a:schemeClr val="tx1"/>
                          </a:solidFill>
                          <a:effectLst/>
                          <a:latin typeface="Liberation Mono"/>
                          <a:ea typeface="Times New Roman" panose="02020603050405020304" pitchFamily="18" charset="0"/>
                          <a:cs typeface="+mn-cs"/>
                        </a:rPr>
                        <a:t>ABCx</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5817879"/>
            <a:ext cx="11377264"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51822193"/>
              </p:ext>
            </p:extLst>
          </p:nvPr>
        </p:nvGraphicFramePr>
        <p:xfrm>
          <a:off x="407368" y="787405"/>
          <a:ext cx="11449272" cy="5823372"/>
        </p:xfrm>
        <a:graphic>
          <a:graphicData uri="http://schemas.openxmlformats.org/drawingml/2006/table">
            <a:tbl>
              <a:tblPr firstRow="1" bandRow="1">
                <a:tableStyleId>{7E9639D4-E3E2-4D34-9284-5A2195B3D0D7}</a:tableStyleId>
              </a:tblPr>
              <a:tblGrid>
                <a:gridCol w="3062863">
                  <a:extLst>
                    <a:ext uri="{9D8B030D-6E8A-4147-A177-3AD203B41FA5}">
                      <a16:colId xmlns:a16="http://schemas.microsoft.com/office/drawing/2014/main" val="20000"/>
                    </a:ext>
                  </a:extLst>
                </a:gridCol>
                <a:gridCol w="8386409">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SUBSTR() </a:t>
                      </a:r>
                      <a:r>
                        <a:rPr kumimoji="0" lang="en-US" sz="1900" b="1" kern="1200" dirty="0">
                          <a:solidFill>
                            <a:srgbClr val="FF0000"/>
                          </a:solidFill>
                          <a:effectLst/>
                          <a:latin typeface="Liberation Mono"/>
                          <a:ea typeface="Times New Roman" panose="02020603050405020304" pitchFamily="18" charset="0"/>
                          <a:cs typeface="+mn-cs"/>
                        </a:rPr>
                        <a:t>is a synonym for SUBSTRING().</a:t>
                      </a:r>
                      <a:endParaRPr kumimoji="0" lang="en-IN" sz="1900" b="1" kern="1200" dirty="0">
                        <a:solidFill>
                          <a:srgbClr val="FF0000"/>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SELECT substr ('This is the test by IWAY', -4, 4);</a:t>
                      </a: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MID(str, pos, len) </a:t>
                      </a:r>
                      <a:r>
                        <a:rPr kumimoji="0" lang="en-IN" sz="1900" b="1" kern="1200" dirty="0">
                          <a:solidFill>
                            <a:srgbClr val="FF0000"/>
                          </a:solidFill>
                          <a:effectLst/>
                          <a:latin typeface="Liberation Mono"/>
                          <a:ea typeface="Times New Roman" panose="02020603050405020304" pitchFamily="18" charset="0"/>
                          <a:cs typeface="+mn-cs"/>
                        </a:rPr>
                        <a:t>is a synonym for</a:t>
                      </a:r>
                      <a:r>
                        <a:rPr kumimoji="0" lang="en-IN" sz="1900" kern="1200" dirty="0">
                          <a:solidFill>
                            <a:schemeClr val="tx1"/>
                          </a:solidFill>
                          <a:effectLst/>
                          <a:latin typeface="Liberation Mono"/>
                          <a:ea typeface="Times New Roman" panose="02020603050405020304" pitchFamily="18" charset="0"/>
                          <a:cs typeface="+mn-cs"/>
                        </a:rPr>
                        <a:t> </a:t>
                      </a:r>
                      <a:r>
                        <a:rPr kumimoji="0" lang="en-IN" sz="1900" b="1" kern="1200" dirty="0">
                          <a:solidFill>
                            <a:srgbClr val="FF0000"/>
                          </a:solidFill>
                          <a:effectLst/>
                          <a:latin typeface="Liberation Mono"/>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268087266"/>
              </p:ext>
            </p:extLst>
          </p:nvPr>
        </p:nvGraphicFramePr>
        <p:xfrm>
          <a:off x="335360" y="787404"/>
          <a:ext cx="11449272" cy="3522978"/>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a:t>
                      </a:r>
                      <a:r>
                        <a:rPr kumimoji="0" lang="en-IN" sz="1900" kern="1200">
                          <a:solidFill>
                            <a:schemeClr val="tx1"/>
                          </a:solidFill>
                          <a:effectLst/>
                          <a:latin typeface="Liberation Mono"/>
                          <a:ea typeface="Times New Roman" panose="02020603050405020304" pitchFamily="18" charset="0"/>
                          <a:cs typeface="+mn-cs"/>
                        </a:rPr>
                        <a:t>FLOOR value.</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N MOD 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4787860"/>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chemeClr val="bg2">
                    <a:lumMod val="50000"/>
                  </a:schemeClr>
                </a:solidFill>
                <a:latin typeface="Liberation Mono"/>
                <a:ea typeface="Times New Roman" panose="02020603050405020304" pitchFamily="18" charset="0"/>
              </a:rPr>
              <a:t>abs</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p:txBody>
      </p:sp>
    </p:spTree>
    <p:extLst>
      <p:ext uri="{BB962C8B-B14F-4D97-AF65-F5344CB8AC3E}">
        <p14:creationId xmlns:p14="http://schemas.microsoft.com/office/powerpoint/2010/main" val="59807395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751341968"/>
              </p:ext>
            </p:extLst>
          </p:nvPr>
        </p:nvGraphicFramePr>
        <p:xfrm>
          <a:off x="335360" y="787404"/>
          <a:ext cx="11449272" cy="2622126"/>
        </p:xfrm>
        <a:graphic>
          <a:graphicData uri="http://schemas.openxmlformats.org/drawingml/2006/table">
            <a:tbl>
              <a:tblPr firstRow="1" bandRow="1">
                <a:tableStyleId>{7E9639D4-E3E2-4D34-9284-5A2195B3D0D7}</a:tableStyleId>
              </a:tblPr>
              <a:tblGrid>
                <a:gridCol w="2868549">
                  <a:extLst>
                    <a:ext uri="{9D8B030D-6E8A-4147-A177-3AD203B41FA5}">
                      <a16:colId xmlns:a16="http://schemas.microsoft.com/office/drawing/2014/main" val="20000"/>
                    </a:ext>
                  </a:extLst>
                </a:gridCol>
                <a:gridCol w="8580723">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335360" y="4005064"/>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chemeClr val="bg2">
                    <a:lumMod val="50000"/>
                  </a:schemeClr>
                </a:solidFill>
                <a:latin typeface="Liberation Mono"/>
                <a:ea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chemeClr val="bg2">
                    <a:lumMod val="50000"/>
                  </a:schemeClr>
                </a:solidFill>
                <a:latin typeface="Liberation Mono"/>
                <a:ea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815882"/>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dirty="0"/>
              <a:t> </a:t>
            </a:r>
          </a:p>
          <a:p>
            <a:pPr algn="just"/>
            <a:endParaRPr lang="en-IN" sz="800" dirty="0"/>
          </a:p>
          <a:p>
            <a:pPr marL="285750" indent="-285750" algn="just">
              <a:buFont typeface="Arial" panose="020B0604020202020204" pitchFamily="34" charset="0"/>
              <a:buChar char="•"/>
            </a:pPr>
            <a:r>
              <a:rPr lang="en-IN" sz="2000" dirty="0"/>
              <a:t>ALL (the </a:t>
            </a:r>
            <a:r>
              <a:rPr lang="en-IN" sz="2000" b="1" dirty="0"/>
              <a:t>default</a:t>
            </a:r>
            <a:r>
              <a:rPr lang="en-IN" sz="2000" dirty="0"/>
              <a:t>) specifies that all matching rows should be returned, including duplicates. </a:t>
            </a:r>
          </a:p>
          <a:p>
            <a:pPr marL="285750" indent="-285750" algn="just">
              <a:buFont typeface="Arial" panose="020B0604020202020204" pitchFamily="34" charset="0"/>
              <a:buChar char="•"/>
            </a:pPr>
            <a:r>
              <a:rPr lang="en-IN" sz="2000" b="1" dirty="0"/>
              <a:t>DISTINCT</a:t>
            </a:r>
            <a:r>
              <a:rPr lang="en-IN" sz="2000" dirty="0"/>
              <a:t> specifies removal of duplicate rows from the result set.</a:t>
            </a:r>
          </a:p>
          <a:p>
            <a:pPr marL="285750" indent="-285750" algn="just">
              <a:buFont typeface="Arial" panose="020B0604020202020204" pitchFamily="34" charset="0"/>
              <a:buChar char="•"/>
            </a:pPr>
            <a:r>
              <a:rPr lang="en-IN" sz="2000" b="1" dirty="0"/>
              <a:t>DISTINCTROW</a:t>
            </a:r>
            <a:r>
              <a:rPr lang="en-IN" sz="2000" dirty="0"/>
              <a:t> is a synonym for </a:t>
            </a:r>
            <a:r>
              <a:rPr lang="en-IN" sz="2000" b="1" dirty="0"/>
              <a:t>DISTINCT</a:t>
            </a:r>
            <a:r>
              <a:rPr lang="en-IN" sz="2000" dirty="0"/>
              <a:t>.</a:t>
            </a:r>
          </a:p>
          <a:p>
            <a:pPr marL="285750" indent="-285750" algn="just">
              <a:buFont typeface="Arial" panose="020B0604020202020204" pitchFamily="34" charset="0"/>
              <a:buChar char="•"/>
            </a:pPr>
            <a:r>
              <a:rPr lang="en-IN" sz="2000" dirty="0"/>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66985"/>
          </a:xfrm>
          <a:prstGeom prst="rect">
            <a:avLst/>
          </a:prstGeom>
        </p:spPr>
        <p:txBody>
          <a:bodyPr wrap="squar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                              </a:t>
            </a:r>
            <a:r>
              <a:rPr lang="en-IN" sz="2000" b="1" dirty="0">
                <a:solidFill>
                  <a:schemeClr val="accent4">
                    <a:lumMod val="50000"/>
                  </a:schemeClr>
                </a:solidFill>
                <a:latin typeface="Arial" panose="020B0604020202020204" pitchFamily="34" charset="0"/>
                <a:cs typeface="Arial" panose="020B0604020202020204" pitchFamily="34" charset="0"/>
              </a:rPr>
              <a:t>modifiers</a:t>
            </a:r>
            <a:endParaRPr lang="en-US" sz="2000" b="1" dirty="0">
              <a:solidFill>
                <a:schemeClr val="accent4">
                  <a:lumMod val="50000"/>
                </a:schemeClr>
              </a:solidFill>
              <a:latin typeface="Arial" panose="020B0604020202020204" pitchFamily="34" charset="0"/>
              <a:cs typeface="Arial" panose="020B0604020202020204" pitchFamily="34" charset="0"/>
            </a:endParaRPr>
          </a:p>
          <a:p>
            <a:r>
              <a:rPr lang="en-US" sz="2000" dirty="0">
                <a:solidFill>
                  <a:schemeClr val="bg2">
                    <a:lumMod val="50000"/>
                  </a:schemeClr>
                </a:solidFill>
                <a:latin typeface="Arial" panose="020B0604020202020204" pitchFamily="34" charset="0"/>
                <a:cs typeface="Arial" panose="020B0604020202020204" pitchFamily="34" charset="0"/>
              </a:rPr>
              <a:t>SELECT</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b="1" u="sng" dirty="0">
                <a:solidFill>
                  <a:schemeClr val="tx1">
                    <a:lumMod val="95000"/>
                    <a:lumOff val="5000"/>
                  </a:schemeClr>
                </a:solidFill>
                <a:uFill>
                  <a:solidFill>
                    <a:srgbClr val="FF0000"/>
                  </a:solidFill>
                </a:uFill>
                <a:latin typeface="Arial" panose="020B0604020202020204" pitchFamily="34" charset="0"/>
                <a:cs typeface="Arial" panose="020B0604020202020204" pitchFamily="34" charset="0"/>
              </a:rPr>
              <a:t>ALL / DISTINCT / DISTINCTROW</a:t>
            </a:r>
            <a:r>
              <a:rPr lang="en-US" sz="2000" dirty="0">
                <a:solidFill>
                  <a:schemeClr val="tx1">
                    <a:lumMod val="95000"/>
                    <a:lumOff val="5000"/>
                  </a:schemeClr>
                </a:solidFill>
                <a:latin typeface="Arial" panose="020B0604020202020204" pitchFamily="34" charset="0"/>
                <a:cs typeface="Arial" panose="020B0604020202020204" pitchFamily="34" charset="0"/>
              </a:rPr>
              <a:t>] * / </a:t>
            </a:r>
            <a:r>
              <a:rPr lang="en-US" sz="2000" i="1" dirty="0">
                <a:solidFill>
                  <a:schemeClr val="tx1">
                    <a:lumMod val="95000"/>
                    <a:lumOff val="5000"/>
                  </a:schemeClr>
                </a:solidFill>
                <a:latin typeface="Arial" panose="020B0604020202020204" pitchFamily="34" charset="0"/>
                <a:cs typeface="Arial" panose="020B0604020202020204" pitchFamily="34" charset="0"/>
              </a:rPr>
              <a:t>A</a:t>
            </a:r>
            <a:r>
              <a:rPr lang="en-US" sz="2000" i="1" baseline="-25000" dirty="0">
                <a:solidFill>
                  <a:schemeClr val="tx1">
                    <a:lumMod val="95000"/>
                    <a:lumOff val="5000"/>
                  </a:schemeClr>
                </a:solidFill>
                <a:latin typeface="Arial" panose="020B0604020202020204" pitchFamily="34" charset="0"/>
                <a:cs typeface="Arial" panose="020B0604020202020204" pitchFamily="34" charset="0"/>
              </a:rPr>
              <a:t>1</a:t>
            </a:r>
            <a:r>
              <a:rPr lang="en-US" sz="2000" dirty="0">
                <a:solidFill>
                  <a:schemeClr val="tx1">
                    <a:lumMod val="95000"/>
                    <a:lumOff val="5000"/>
                  </a:schemeClr>
                </a:solidFill>
                <a:latin typeface="Arial" panose="020B0604020202020204" pitchFamily="34" charset="0"/>
                <a:cs typeface="Arial" panose="020B0604020202020204" pitchFamily="34" charset="0"/>
              </a:rPr>
              <a:t> [ [as] alias_name], </a:t>
            </a:r>
            <a:r>
              <a:rPr lang="en-US" sz="2000" i="1" dirty="0">
                <a:solidFill>
                  <a:schemeClr val="tx1">
                    <a:lumMod val="95000"/>
                    <a:lumOff val="5000"/>
                  </a:schemeClr>
                </a:solidFill>
                <a:latin typeface="Arial" panose="020B0604020202020204" pitchFamily="34" charset="0"/>
                <a:cs typeface="Arial" panose="020B0604020202020204" pitchFamily="34" charset="0"/>
              </a:rPr>
              <a:t>A</a:t>
            </a:r>
            <a:r>
              <a:rPr lang="en-US" sz="2000" i="1" baseline="-25000" dirty="0">
                <a:solidFill>
                  <a:schemeClr val="tx1">
                    <a:lumMod val="95000"/>
                    <a:lumOff val="5000"/>
                  </a:schemeClr>
                </a:solidFill>
                <a:latin typeface="Arial" panose="020B0604020202020204" pitchFamily="34" charset="0"/>
                <a:cs typeface="Arial" panose="020B0604020202020204" pitchFamily="34" charset="0"/>
              </a:rPr>
              <a:t>2</a:t>
            </a:r>
            <a:r>
              <a:rPr lang="en-US" sz="2000"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a:t>
            </a:r>
            <a:r>
              <a:rPr lang="en-US" sz="2000" dirty="0">
                <a:solidFill>
                  <a:schemeClr val="bg2">
                    <a:lumMod val="50000"/>
                  </a:schemeClr>
                </a:solidFill>
                <a:latin typeface="Arial" panose="020B0604020202020204" pitchFamily="34" charset="0"/>
                <a:cs typeface="Arial" panose="020B0604020202020204" pitchFamily="34" charset="0"/>
              </a:rPr>
              <a:t>FROM</a:t>
            </a:r>
            <a:r>
              <a:rPr lang="en-US" sz="2000" dirty="0">
                <a:solidFill>
                  <a:schemeClr val="tx1">
                    <a:lumMod val="95000"/>
                    <a:lumOff val="5000"/>
                  </a:schemeClr>
                </a:solidFill>
                <a:latin typeface="Arial" panose="020B0604020202020204" pitchFamily="34" charset="0"/>
                <a:cs typeface="Arial" panose="020B0604020202020204" pitchFamily="34" charset="0"/>
              </a:rPr>
              <a:t> &lt;</a:t>
            </a:r>
            <a:r>
              <a:rPr lang="en-US" sz="2000" i="1" dirty="0">
                <a:solidFill>
                  <a:schemeClr val="tx1">
                    <a:lumMod val="95000"/>
                    <a:lumOff val="5000"/>
                  </a:schemeClr>
                </a:solidFill>
                <a:latin typeface="Arial" panose="020B0604020202020204" pitchFamily="34" charset="0"/>
                <a:cs typeface="Arial" panose="020B0604020202020204" pitchFamily="34" charset="0"/>
              </a:rPr>
              <a:t>r</a:t>
            </a:r>
            <a:r>
              <a:rPr lang="en-US" sz="2000" dirty="0">
                <a:solidFill>
                  <a:schemeClr val="tx1">
                    <a:lumMod val="95000"/>
                    <a:lumOff val="5000"/>
                  </a:schemeClr>
                </a:solidFill>
                <a:latin typeface="Arial" panose="020B0604020202020204" pitchFamily="34" charset="0"/>
                <a:cs typeface="Arial" panose="020B0604020202020204" pitchFamily="34" charset="0"/>
              </a:rPr>
              <a:t>&gt; [as] alias_name]</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WHERE</a:t>
            </a:r>
            <a:r>
              <a:rPr lang="en-US" sz="2000" dirty="0">
                <a:solidFill>
                  <a:schemeClr val="tx1">
                    <a:lumMod val="95000"/>
                    <a:lumOff val="5000"/>
                  </a:schemeClr>
                </a:solidFill>
                <a:latin typeface="Arial" panose="020B0604020202020204" pitchFamily="34" charset="0"/>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GROUP</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BY</a:t>
            </a:r>
            <a:r>
              <a:rPr lang="en-US" sz="2000" dirty="0">
                <a:solidFill>
                  <a:schemeClr val="tx1">
                    <a:lumMod val="95000"/>
                    <a:lumOff val="5000"/>
                  </a:schemeClr>
                </a:solidFill>
                <a:latin typeface="Arial" panose="020B0604020202020204" pitchFamily="34" charset="0"/>
                <a:cs typeface="Arial" panose="020B0604020202020204" pitchFamily="34" charset="0"/>
              </a:rPr>
              <a:t> {col_name | expr | position} [ASC | DESC],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HAVING</a:t>
            </a:r>
            <a:r>
              <a:rPr lang="en-US" sz="2000" dirty="0">
                <a:solidFill>
                  <a:schemeClr val="tx1">
                    <a:lumMod val="95000"/>
                    <a:lumOff val="5000"/>
                  </a:schemeClr>
                </a:solidFill>
                <a:latin typeface="Arial" panose="020B0604020202020204" pitchFamily="34" charset="0"/>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ORDER</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BY</a:t>
            </a:r>
            <a:r>
              <a:rPr lang="en-US" sz="2000" dirty="0">
                <a:solidFill>
                  <a:schemeClr val="tx1">
                    <a:lumMod val="95000"/>
                    <a:lumOff val="5000"/>
                  </a:schemeClr>
                </a:solidFill>
                <a:latin typeface="Arial" panose="020B0604020202020204" pitchFamily="34" charset="0"/>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LIMIT</a:t>
            </a:r>
            <a:r>
              <a:rPr lang="en-US" sz="2000" dirty="0">
                <a:solidFill>
                  <a:schemeClr val="tx1">
                    <a:lumMod val="95000"/>
                    <a:lumOff val="5000"/>
                  </a:schemeClr>
                </a:solidFill>
                <a:latin typeface="Arial" panose="020B0604020202020204" pitchFamily="34" charset="0"/>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424143"/>
            <a:ext cx="11737304" cy="2236766"/>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a:t>
            </a:r>
            <a:r>
              <a:rPr lang="en-IN" sz="2200" b="1" dirty="0">
                <a:latin typeface="Segoe UI Light" panose="020B0502040204020203" pitchFamily="34" charset="0"/>
                <a:cs typeface="Segoe UI Light" panose="020B0502040204020203" pitchFamily="34" charset="0"/>
              </a:rPr>
              <a:t>ASC</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descending (reverse)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7369" y="599476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a</a:t>
            </a:r>
            <a:r>
              <a:rPr lang="en-IN" dirty="0">
                <a:solidFill>
                  <a:srgbClr val="999999"/>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'a'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'a'</a:t>
            </a:r>
            <a:r>
              <a:rPr lang="en-IN" dirty="0">
                <a:solidFill>
                  <a:srgbClr val="999999"/>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p:cNvSpPr/>
          <p:nvPr/>
        </p:nvSpPr>
        <p:spPr>
          <a:xfrm>
            <a:off x="191345" y="229116"/>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847528" y="1629135"/>
            <a:ext cx="7995962" cy="440781"/>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3" name="Rectangle 2"/>
          <p:cNvSpPr/>
          <p:nvPr/>
        </p:nvSpPr>
        <p:spPr>
          <a:xfrm>
            <a:off x="178645" y="5085184"/>
            <a:ext cx="11605987" cy="1323439"/>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9336" y="680593"/>
            <a:ext cx="11881320"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placed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Arial" panose="020B0604020202020204" pitchFamily="34" charset="0"/>
                <a:cs typeface="Arial" panose="020B0604020202020204" pitchFamily="34" charset="0"/>
              </a:rPr>
              <a:t>"</a:t>
            </a:r>
            <a:r>
              <a:rPr lang="en-IN" sz="2000" dirty="0">
                <a:solidFill>
                  <a:schemeClr val="accent2">
                    <a:lumMod val="50000"/>
                  </a:schemeClr>
                </a:solidFill>
                <a:latin typeface="Arial" panose="020B0604020202020204" pitchFamily="34" charset="0"/>
                <a:cs typeface="Arial" panose="020B0604020202020204" pitchFamily="34" charset="0"/>
              </a:rPr>
              <a:t>Ordered by attributes </a:t>
            </a:r>
            <a:r>
              <a:rPr lang="en-IN" sz="2000" i="1" dirty="0">
                <a:solidFill>
                  <a:schemeClr val="accent2">
                    <a:lumMod val="50000"/>
                  </a:schemeClr>
                </a:solidFill>
                <a:latin typeface="Arial" panose="020B0604020202020204" pitchFamily="34" charset="0"/>
                <a:cs typeface="Arial" panose="020B0604020202020204" pitchFamily="34" charset="0"/>
              </a:rPr>
              <a:t>A</a:t>
            </a:r>
            <a:r>
              <a:rPr lang="en-IN" sz="2000" baseline="-25000" dirty="0">
                <a:solidFill>
                  <a:schemeClr val="accent2">
                    <a:lumMod val="50000"/>
                  </a:schemeClr>
                </a:solidFill>
                <a:latin typeface="Arial" panose="020B0604020202020204" pitchFamily="34" charset="0"/>
                <a:cs typeface="Arial" panose="020B0604020202020204" pitchFamily="34" charset="0"/>
              </a:rPr>
              <a:t>1</a:t>
            </a:r>
            <a:r>
              <a:rPr lang="en-IN" sz="2000" dirty="0">
                <a:solidFill>
                  <a:schemeClr val="accent2">
                    <a:lumMod val="50000"/>
                  </a:schemeClr>
                </a:solidFill>
                <a:latin typeface="Arial" panose="020B0604020202020204" pitchFamily="34" charset="0"/>
                <a:cs typeface="Arial" panose="020B0604020202020204" pitchFamily="34" charset="0"/>
              </a:rPr>
              <a:t>, </a:t>
            </a:r>
            <a:r>
              <a:rPr lang="en-IN" sz="2000" i="1" dirty="0">
                <a:solidFill>
                  <a:schemeClr val="accent2">
                    <a:lumMod val="50000"/>
                  </a:schemeClr>
                </a:solidFill>
                <a:latin typeface="Arial" panose="020B0604020202020204" pitchFamily="34" charset="0"/>
                <a:cs typeface="Arial" panose="020B0604020202020204" pitchFamily="34" charset="0"/>
              </a:rPr>
              <a:t>A</a:t>
            </a:r>
            <a:r>
              <a:rPr lang="en-IN" sz="2000" baseline="-25000" dirty="0">
                <a:solidFill>
                  <a:schemeClr val="accent2">
                    <a:lumMod val="50000"/>
                  </a:schemeClr>
                </a:solidFill>
                <a:latin typeface="Arial" panose="020B0604020202020204" pitchFamily="34" charset="0"/>
                <a:cs typeface="Arial" panose="020B0604020202020204" pitchFamily="34" charset="0"/>
              </a:rPr>
              <a:t>2</a:t>
            </a:r>
            <a:r>
              <a:rPr lang="en-IN" sz="2000" dirty="0">
                <a:solidFill>
                  <a:schemeClr val="accent2">
                    <a:lumMod val="50000"/>
                  </a:schemeClr>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Results are sorted by </a:t>
            </a:r>
            <a:r>
              <a:rPr lang="en-IN" sz="2000" i="1" dirty="0">
                <a:solidFill>
                  <a:schemeClr val="accent2">
                    <a:lumMod val="50000"/>
                  </a:schemeClr>
                </a:solidFill>
                <a:latin typeface="Arial" panose="020B0604020202020204" pitchFamily="34" charset="0"/>
                <a:cs typeface="Arial" panose="020B0604020202020204" pitchFamily="34" charset="0"/>
              </a:rPr>
              <a:t>A</a:t>
            </a:r>
            <a:r>
              <a:rPr lang="en-IN" sz="2000" baseline="-25000" dirty="0">
                <a:solidFill>
                  <a:schemeClr val="accent2">
                    <a:lumMod val="50000"/>
                  </a:schemeClr>
                </a:solidFill>
                <a:latin typeface="Arial" panose="020B0604020202020204" pitchFamily="34" charset="0"/>
                <a:cs typeface="Arial" panose="020B0604020202020204" pitchFamily="34" charset="0"/>
              </a:rPr>
              <a:t>1</a:t>
            </a:r>
            <a:r>
              <a:rPr lang="en-IN" sz="2000" dirty="0">
                <a:solidFill>
                  <a:schemeClr val="accent2">
                    <a:lumMod val="50000"/>
                  </a:schemeClr>
                </a:solidFill>
                <a:latin typeface="Arial" panose="020B0604020202020204" pitchFamily="34"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Within each value of </a:t>
            </a:r>
            <a:r>
              <a:rPr lang="en-IN" sz="2000" i="1" dirty="0">
                <a:solidFill>
                  <a:schemeClr val="accent2">
                    <a:lumMod val="50000"/>
                  </a:schemeClr>
                </a:solidFill>
                <a:latin typeface="Arial" panose="020B0604020202020204" pitchFamily="34" charset="0"/>
                <a:cs typeface="Arial" panose="020B0604020202020204" pitchFamily="34" charset="0"/>
              </a:rPr>
              <a:t>A</a:t>
            </a:r>
            <a:r>
              <a:rPr lang="en-IN" sz="2000" baseline="-25000" dirty="0">
                <a:solidFill>
                  <a:schemeClr val="accent2">
                    <a:lumMod val="50000"/>
                  </a:schemeClr>
                </a:solidFill>
                <a:latin typeface="Arial" panose="020B0604020202020204" pitchFamily="34" charset="0"/>
                <a:cs typeface="Arial" panose="020B0604020202020204" pitchFamily="34" charset="0"/>
              </a:rPr>
              <a:t>1</a:t>
            </a:r>
            <a:r>
              <a:rPr lang="en-IN" sz="2000" dirty="0">
                <a:solidFill>
                  <a:schemeClr val="accent2">
                    <a:lumMod val="50000"/>
                  </a:schemeClr>
                </a:solidFill>
                <a:latin typeface="Arial" panose="020B0604020202020204" pitchFamily="34" charset="0"/>
                <a:cs typeface="Arial" panose="020B0604020202020204" pitchFamily="34" charset="0"/>
              </a:rPr>
              <a:t>, results are sorted by </a:t>
            </a:r>
            <a:r>
              <a:rPr lang="en-IN" sz="2000" i="1" dirty="0">
                <a:solidFill>
                  <a:schemeClr val="accent2">
                    <a:lumMod val="50000"/>
                  </a:schemeClr>
                </a:solidFill>
                <a:latin typeface="Arial" panose="020B0604020202020204" pitchFamily="34" charset="0"/>
                <a:cs typeface="Arial" panose="020B0604020202020204" pitchFamily="34" charset="0"/>
              </a:rPr>
              <a:t>A</a:t>
            </a:r>
            <a:r>
              <a:rPr lang="en-IN" sz="2000" baseline="-25000" dirty="0">
                <a:solidFill>
                  <a:schemeClr val="accent2">
                    <a:lumMod val="50000"/>
                  </a:schemeClr>
                </a:solidFill>
                <a:latin typeface="Arial" panose="020B0604020202020204" pitchFamily="34"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3780522"/>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524340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0" y="1916832"/>
            <a:ext cx="12072664" cy="4680520"/>
            <a:chOff x="0" y="1916832"/>
            <a:chExt cx="12072664" cy="4680520"/>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1916832"/>
              <a:ext cx="855638" cy="4680520"/>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0" y="1916831"/>
            <a:ext cx="12000656" cy="4584265"/>
            <a:chOff x="1549199" y="2076412"/>
            <a:chExt cx="9308388" cy="3880989"/>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076412"/>
              <a:ext cx="758026"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059996" y="3729806"/>
            <a:ext cx="5904656" cy="1261884"/>
          </a:xfrm>
          <a:prstGeom prst="rect">
            <a:avLst/>
          </a:prstGeom>
          <a:noFill/>
        </p:spPr>
        <p:txBody>
          <a:bodyPr wrap="square">
            <a:spAutoFit/>
          </a:bodyPr>
          <a:lstStyle/>
          <a:p>
            <a:pPr marL="342900" indent="-342900" algn="just">
              <a:buFont typeface="Wingdings" panose="05000000000000000000" pitchFamily="2" charset="2"/>
              <a:buChar char="Ø"/>
            </a:pPr>
            <a:r>
              <a:rPr lang="en-US" sz="1900" dirty="0">
                <a:solidFill>
                  <a:schemeClr val="accent2">
                    <a:lumMod val="50000"/>
                  </a:schemeClr>
                </a:solidFill>
                <a:latin typeface="Arial" panose="020B0604020202020204" pitchFamily="34" charset="0"/>
                <a:cs typeface="Arial" panose="020B0604020202020204" pitchFamily="34" charset="0"/>
              </a:rPr>
              <a:t>The search condition is a logical expression or a combination of multiple logical expressions. In SQL, a logical expression is often called a predicate.</a:t>
            </a:r>
            <a:endParaRPr lang="en-IN" sz="19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A predicate is a condition expression that evaluates to a boolean value, either </a:t>
            </a:r>
            <a:r>
              <a:rPr lang="en-US" sz="2000" b="1" dirty="0">
                <a:solidFill>
                  <a:schemeClr val="accent2">
                    <a:lumMod val="50000"/>
                  </a:schemeClr>
                </a:solidFill>
                <a:latin typeface="Arial" panose="020B0604020202020204" pitchFamily="34" charset="0"/>
                <a:cs typeface="Arial" panose="020B0604020202020204" pitchFamily="34" charset="0"/>
              </a:rPr>
              <a:t>true</a:t>
            </a:r>
            <a:r>
              <a:rPr lang="en-US" sz="1900" dirty="0">
                <a:solidFill>
                  <a:schemeClr val="tx1">
                    <a:lumMod val="75000"/>
                    <a:lumOff val="25000"/>
                  </a:schemeClr>
                </a:solidFill>
                <a:latin typeface="Arial" panose="020B0604020202020204" pitchFamily="34" charset="0"/>
                <a:cs typeface="Arial" panose="020B0604020202020204" pitchFamily="34" charset="0"/>
              </a:rPr>
              <a:t> or </a:t>
            </a:r>
            <a:r>
              <a:rPr lang="en-US" sz="2000" b="1" dirty="0">
                <a:solidFill>
                  <a:schemeClr val="accent2">
                    <a:lumMod val="50000"/>
                  </a:schemeClr>
                </a:solidFill>
                <a:latin typeface="Arial" panose="020B0604020202020204" pitchFamily="34" charset="0"/>
                <a:cs typeface="Arial" panose="020B0604020202020204" pitchFamily="34" charset="0"/>
              </a:rPr>
              <a:t>false</a:t>
            </a:r>
            <a:r>
              <a:rPr lang="en-US" sz="1900" dirty="0">
                <a:solidFill>
                  <a:schemeClr val="tx1">
                    <a:lumMod val="75000"/>
                    <a:lumOff val="25000"/>
                  </a:schemeClr>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Predicates can be used as follows: In a SELECT statement's </a:t>
            </a:r>
            <a:r>
              <a:rPr lang="en-US" sz="1900" b="1" i="1" dirty="0">
                <a:solidFill>
                  <a:schemeClr val="tx1">
                    <a:lumMod val="75000"/>
                    <a:lumOff val="25000"/>
                  </a:schemeClr>
                </a:solidFill>
                <a:latin typeface="Arial" panose="020B0604020202020204" pitchFamily="34" charset="0"/>
                <a:cs typeface="Arial" panose="020B0604020202020204" pitchFamily="34" charset="0"/>
              </a:rPr>
              <a:t>WHERE</a:t>
            </a:r>
            <a:r>
              <a:rPr lang="en-US" sz="1900" dirty="0">
                <a:solidFill>
                  <a:schemeClr val="tx1">
                    <a:lumMod val="75000"/>
                    <a:lumOff val="25000"/>
                  </a:schemeClr>
                </a:solidFill>
                <a:latin typeface="Arial" panose="020B0604020202020204" pitchFamily="34" charset="0"/>
                <a:cs typeface="Arial" panose="020B0604020202020204" pitchFamily="34" charset="0"/>
              </a:rPr>
              <a:t> clause or </a:t>
            </a:r>
            <a:r>
              <a:rPr lang="en-US" sz="1900" b="1" i="1" dirty="0">
                <a:solidFill>
                  <a:schemeClr val="tx1">
                    <a:lumMod val="75000"/>
                    <a:lumOff val="25000"/>
                  </a:schemeClr>
                </a:solidFill>
                <a:latin typeface="Arial" panose="020B0604020202020204" pitchFamily="34" charset="0"/>
                <a:cs typeface="Arial" panose="020B0604020202020204" pitchFamily="34" charset="0"/>
              </a:rPr>
              <a:t>HAVING</a:t>
            </a:r>
            <a:r>
              <a:rPr lang="en-US" sz="1900" dirty="0">
                <a:solidFill>
                  <a:schemeClr val="tx1">
                    <a:lumMod val="75000"/>
                    <a:lumOff val="25000"/>
                  </a:schemeClr>
                </a:solidFill>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86825014"/>
              </p:ext>
            </p:extLst>
          </p:nvPr>
        </p:nvGraphicFramePr>
        <p:xfrm>
          <a:off x="325647" y="1628800"/>
          <a:ext cx="11376000" cy="303784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83A2"/>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900" dirty="0">
                          <a:solidFill>
                            <a:srgbClr val="0083A2"/>
                          </a:solidFill>
                          <a:latin typeface="Liberation Mono"/>
                          <a:cs typeface="Arial" panose="020B0604020202020204" pitchFamily="34" charset="0"/>
                        </a:rPr>
                        <a:t>&gt;</a:t>
                      </a:r>
                    </a:p>
                  </a:txBody>
                  <a:tcPr anchor="ctr"/>
                </a:tc>
                <a:tc>
                  <a:txBody>
                    <a:bodyPr/>
                    <a:lstStyle/>
                    <a:p>
                      <a:r>
                        <a:rPr lang="en-IN" sz="19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900" dirty="0">
                          <a:solidFill>
                            <a:srgbClr val="0083A2"/>
                          </a:solidFill>
                          <a:latin typeface="Liberation Mono"/>
                          <a:cs typeface="Arial" panose="020B0604020202020204" pitchFamily="34" charset="0"/>
                        </a:rPr>
                        <a:t>&gt;=</a:t>
                      </a:r>
                    </a:p>
                  </a:txBody>
                  <a:tcPr anchor="ctr"/>
                </a:tc>
                <a:tc>
                  <a:txBody>
                    <a:bodyPr/>
                    <a:lstStyle/>
                    <a:p>
                      <a:r>
                        <a:rPr lang="en-IN" sz="19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900" dirty="0">
                          <a:solidFill>
                            <a:srgbClr val="0083A2"/>
                          </a:solidFill>
                          <a:latin typeface="Liberation Mono"/>
                          <a:cs typeface="Arial" panose="020B0604020202020204" pitchFamily="34" charset="0"/>
                        </a:rPr>
                        <a:t>&lt;</a:t>
                      </a:r>
                    </a:p>
                  </a:txBody>
                  <a:tcPr anchor="ctr"/>
                </a:tc>
                <a:tc>
                  <a:txBody>
                    <a:bodyPr/>
                    <a:lstStyle/>
                    <a:p>
                      <a:r>
                        <a:rPr lang="en-IN" sz="19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900" dirty="0">
                          <a:solidFill>
                            <a:srgbClr val="0083A2"/>
                          </a:solidFill>
                          <a:latin typeface="Liberation Mono"/>
                          <a:cs typeface="Arial" panose="020B0604020202020204" pitchFamily="34" charset="0"/>
                        </a:rPr>
                        <a:t>&lt;=</a:t>
                      </a:r>
                    </a:p>
                  </a:txBody>
                  <a:tcPr anchor="ctr"/>
                </a:tc>
                <a:tc>
                  <a:txBody>
                    <a:bodyPr/>
                    <a:lstStyle/>
                    <a:p>
                      <a:r>
                        <a:rPr lang="en-IN" sz="19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900" dirty="0">
                          <a:solidFill>
                            <a:srgbClr val="0083A2"/>
                          </a:solidFill>
                          <a:latin typeface="Liberation Mono"/>
                          <a:cs typeface="Arial" panose="020B0604020202020204" pitchFamily="34" charset="0"/>
                        </a:rPr>
                        <a:t>!=, &lt;&gt;</a:t>
                      </a:r>
                    </a:p>
                  </a:txBody>
                  <a:tcPr anchor="ctr"/>
                </a:tc>
                <a:tc>
                  <a:txBody>
                    <a:bodyPr/>
                    <a:lstStyle/>
                    <a:p>
                      <a:r>
                        <a:rPr lang="en-IN" sz="19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900" dirty="0">
                          <a:solidFill>
                            <a:srgbClr val="0083A2"/>
                          </a:solidFill>
                          <a:latin typeface="Liberation Mono"/>
                          <a:cs typeface="Arial" panose="020B0604020202020204" pitchFamily="34" charset="0"/>
                        </a:rPr>
                        <a:t>&lt;=&gt;</a:t>
                      </a:r>
                    </a:p>
                  </a:txBody>
                  <a:tcPr anchor="ctr"/>
                </a:tc>
                <a:tc>
                  <a:txBody>
                    <a:bodyPr/>
                    <a:lstStyle/>
                    <a:p>
                      <a:r>
                        <a:rPr lang="en-IN" sz="19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1" y="5339189"/>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869084857"/>
              </p:ext>
            </p:extLst>
          </p:nvPr>
        </p:nvGraphicFramePr>
        <p:xfrm>
          <a:off x="335360" y="1628800"/>
          <a:ext cx="11377264" cy="153924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83A2"/>
                          </a:solidFill>
                          <a:latin typeface="Liberation Mono"/>
                          <a:cs typeface="Arial" panose="020B0604020202020204" pitchFamily="34" charset="0"/>
                        </a:rPr>
                        <a:t>AND, &amp;&amp;</a:t>
                      </a:r>
                    </a:p>
                  </a:txBody>
                  <a:tcPr anchor="ctr"/>
                </a:tc>
                <a:tc>
                  <a:txBody>
                    <a:bodyPr/>
                    <a:lstStyle/>
                    <a:p>
                      <a:r>
                        <a:rPr lang="en-IN" sz="1900" dirty="0">
                          <a:latin typeface="Liberation Mono"/>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9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9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91344" y="3557334"/>
            <a:ext cx="11737304" cy="1815882"/>
          </a:xfrm>
          <a:prstGeom prst="rect">
            <a:avLst/>
          </a:prstGeom>
          <a:noFill/>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AND.</a:t>
            </a:r>
            <a:r>
              <a:rPr lang="en-IN" sz="16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OR.</a:t>
            </a:r>
            <a:r>
              <a:rPr lang="en-IN" sz="16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NOT.</a:t>
            </a:r>
            <a:r>
              <a:rPr lang="en-IN" sz="16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p>
        </p:txBody>
      </p:sp>
    </p:spTree>
  </p:cSld>
  <p:clrMapOvr>
    <a:masterClrMapping/>
  </p:clrMapOvr>
  <p:transition/>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98551980"/>
              </p:ext>
            </p:extLst>
          </p:nvPr>
        </p:nvGraphicFramePr>
        <p:xfrm>
          <a:off x="335360" y="1605136"/>
          <a:ext cx="11449272" cy="3261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IS NULL / </a:t>
                      </a:r>
                      <a:r>
                        <a:rPr kumimoji="0" lang="en-US" sz="1900" kern="1200" dirty="0">
                          <a:solidFill>
                            <a:srgbClr val="005E74"/>
                          </a:solidFill>
                          <a:latin typeface="Liberation Mono"/>
                          <a:ea typeface="+mn-ea"/>
                          <a:cs typeface="Arial" panose="020B0604020202020204" pitchFamily="34" charset="0"/>
                        </a:rPr>
                        <a:t>IS UNKNOWN</a:t>
                      </a:r>
                      <a:endParaRPr kumimoji="0" lang="en-IN" sz="1900" kern="1200" dirty="0">
                        <a:solidFill>
                          <a:srgbClr val="005E74"/>
                        </a:solidFill>
                        <a:latin typeface="Liberation Mono"/>
                        <a:ea typeface="+mn-ea"/>
                        <a:cs typeface="Arial" panose="020B0604020202020204" pitchFamily="34" charset="0"/>
                      </a:endParaRPr>
                    </a:p>
                  </a:txBody>
                  <a:tcPr anchor="ctr"/>
                </a:tc>
                <a:tc>
                  <a:txBody>
                    <a:bodyPr/>
                    <a:lstStyle/>
                    <a:p>
                      <a:r>
                        <a:rPr lang="en-IN" sz="19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900" dirty="0">
                          <a:solidFill>
                            <a:srgbClr val="005E74"/>
                          </a:solidFill>
                          <a:latin typeface="Liberation Mono"/>
                          <a:cs typeface="Arial" panose="020B0604020202020204" pitchFamily="34" charset="0"/>
                        </a:rPr>
                        <a:t>IS NOT NULL / </a:t>
                      </a:r>
                      <a:r>
                        <a:rPr kumimoji="0" lang="en-US" sz="1900" kern="1200" dirty="0">
                          <a:solidFill>
                            <a:srgbClr val="005E74"/>
                          </a:solidFill>
                          <a:latin typeface="Liberation Mono"/>
                          <a:ea typeface="+mn-ea"/>
                          <a:cs typeface="Arial" panose="020B0604020202020204" pitchFamily="34" charset="0"/>
                        </a:rPr>
                        <a:t>IS NOT UNKNOWN</a:t>
                      </a:r>
                      <a:endParaRPr lang="en-IN" sz="1900" dirty="0">
                        <a:solidFill>
                          <a:srgbClr val="005E74"/>
                        </a:solidFill>
                        <a:latin typeface="Liberation Mono"/>
                        <a:cs typeface="Arial" panose="020B0604020202020204" pitchFamily="34" charset="0"/>
                      </a:endParaRPr>
                    </a:p>
                  </a:txBody>
                  <a:tcPr anchor="ctr"/>
                </a:tc>
                <a:tc>
                  <a:txBody>
                    <a:bodyPr/>
                    <a:lstStyle/>
                    <a:p>
                      <a:r>
                        <a:rPr lang="en-IN" sz="19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900" dirty="0">
                          <a:solidFill>
                            <a:srgbClr val="005E74"/>
                          </a:solidFill>
                          <a:latin typeface="Liberation Mono"/>
                          <a:cs typeface="Arial" panose="020B0604020202020204" pitchFamily="34" charset="0"/>
                        </a:rPr>
                        <a:t>ISNULL(expr)</a:t>
                      </a:r>
                    </a:p>
                  </a:txBody>
                  <a:tcPr anchor="ctr"/>
                </a:tc>
                <a:tc>
                  <a:txBody>
                    <a:bodyPr/>
                    <a:lstStyle/>
                    <a:p>
                      <a:r>
                        <a:rPr lang="en-IN" sz="19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900" dirty="0">
                          <a:solidFill>
                            <a:srgbClr val="005E74"/>
                          </a:solidFill>
                          <a:latin typeface="Liberation Mono"/>
                          <a:cs typeface="Arial" panose="020B0604020202020204" pitchFamily="34" charset="0"/>
                        </a:rPr>
                        <a:t>STRCMP(expr1,expr2)</a:t>
                      </a:r>
                    </a:p>
                  </a:txBody>
                  <a:tcPr anchor="ctr"/>
                </a:tc>
                <a:tc>
                  <a:txBody>
                    <a:bodyPr/>
                    <a:lstStyle/>
                    <a:p>
                      <a:r>
                        <a:rPr lang="en-IN" sz="1900" dirty="0">
                          <a:latin typeface="Liberation Mono"/>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900" dirty="0">
                          <a:solidFill>
                            <a:srgbClr val="005E74"/>
                          </a:solidFill>
                          <a:latin typeface="Liberation Mono"/>
                          <a:cs typeface="Arial" panose="020B0604020202020204" pitchFamily="34" charset="0"/>
                        </a:rPr>
                        <a:t>LEAST(value1,value2,...)</a:t>
                      </a:r>
                    </a:p>
                  </a:txBody>
                  <a:tcPr anchor="ctr"/>
                </a:tc>
                <a:tc>
                  <a:txBody>
                    <a:bodyPr/>
                    <a:lstStyle/>
                    <a:p>
                      <a:r>
                        <a:rPr lang="en-IN" sz="19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900" dirty="0">
                          <a:solidFill>
                            <a:srgbClr val="005E74"/>
                          </a:solidFill>
                          <a:latin typeface="Liberation Mono"/>
                          <a:cs typeface="Arial" panose="020B0604020202020204" pitchFamily="34" charset="0"/>
                        </a:rPr>
                        <a:t>GREATEST(value1,value2,...)</a:t>
                      </a:r>
                    </a:p>
                  </a:txBody>
                  <a:tcPr anchor="ctr"/>
                </a:tc>
                <a:tc>
                  <a:txBody>
                    <a:bodyPr/>
                    <a:lstStyle/>
                    <a:p>
                      <a:r>
                        <a:rPr lang="en-IN" sz="19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5360" y="5120024"/>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i="1" dirty="0">
                <a:solidFill>
                  <a:srgbClr val="00B050"/>
                </a:solidFill>
                <a:latin typeface="Liberation Mono"/>
                <a:cs typeface="Arial" panose="020B0604020202020204" pitchFamily="34" charset="0"/>
              </a:rPr>
              <a:t>-- 30</a:t>
            </a:r>
            <a:endParaRPr lang="en-US" dirty="0">
              <a:solidFill>
                <a:srgbClr val="00B050"/>
              </a:solidFill>
              <a:latin typeface="Liberation Mono"/>
              <a:cs typeface="Arial" panose="020B0604020202020204" pitchFamily="34" charset="0"/>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i="1" dirty="0">
                <a:solidFill>
                  <a:srgbClr val="00B050"/>
                </a:solidFill>
                <a:latin typeface="Liberation Mono"/>
                <a:cs typeface="Arial" panose="020B0604020202020204" pitchFamily="34" charset="0"/>
              </a:rPr>
              <a:t>-- 10</a:t>
            </a:r>
            <a:endParaRPr lang="en-US" dirty="0">
              <a:solidFill>
                <a:srgbClr val="00B050"/>
              </a:solidFill>
              <a:latin typeface="Liberation Mono"/>
              <a:cs typeface="Arial" panose="020B0604020202020204" pitchFamily="34" charset="0"/>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i="1" dirty="0">
                <a:solidFill>
                  <a:srgbClr val="00B050"/>
                </a:solidFill>
                <a:latin typeface="Liberation Mono"/>
                <a:cs typeface="Arial" panose="020B0604020202020204" pitchFamily="34" charset="0"/>
              </a:rPr>
              <a:t>-- null</a:t>
            </a:r>
            <a:endParaRPr lang="en-US" dirty="0">
              <a:solidFill>
                <a:srgbClr val="00B050"/>
              </a:solidFill>
              <a:latin typeface="Liberation Mono"/>
              <a:cs typeface="Arial" panose="020B0604020202020204" pitchFamily="34" charset="0"/>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i="1" dirty="0">
                <a:solidFill>
                  <a:srgbClr val="00B050"/>
                </a:solidFill>
                <a:latin typeface="Liberation Mono"/>
                <a:cs typeface="Arial" panose="020B0604020202020204" pitchFamily="34" charset="0"/>
              </a:rPr>
              <a:t>-- null</a:t>
            </a:r>
            <a:endParaRPr lang="en-US" dirty="0">
              <a:solidFill>
                <a:srgbClr val="00B050"/>
              </a:solidFill>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73631586"/>
              </p:ext>
            </p:extLst>
          </p:nvPr>
        </p:nvGraphicFramePr>
        <p:xfrm>
          <a:off x="346786" y="1611668"/>
          <a:ext cx="11437846" cy="326136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900" dirty="0">
                          <a:solidFill>
                            <a:srgbClr val="005E74"/>
                          </a:solidFill>
                          <a:latin typeface="Liberation Mono"/>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900" dirty="0">
                          <a:solidFill>
                            <a:srgbClr val="005E74"/>
                          </a:solidFill>
                          <a:latin typeface="Liberation Mono"/>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900" dirty="0">
                          <a:solidFill>
                            <a:srgbClr val="005E74"/>
                          </a:solidFill>
                          <a:latin typeface="Liberation Mono"/>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900" dirty="0">
                          <a:solidFill>
                            <a:srgbClr val="005E74"/>
                          </a:solidFill>
                          <a:latin typeface="Liberation Mono"/>
                          <a:cs typeface="Arial" panose="020B0604020202020204" pitchFamily="34" charset="0"/>
                        </a:rPr>
                        <a:t>expr LIKE pat [ESCAPE '</a:t>
                      </a:r>
                      <a:r>
                        <a:rPr lang="en-IN" sz="1900" dirty="0" err="1">
                          <a:solidFill>
                            <a:srgbClr val="005E74"/>
                          </a:solidFill>
                          <a:latin typeface="Liberation Mono"/>
                          <a:cs typeface="Arial" panose="020B0604020202020204" pitchFamily="34" charset="0"/>
                        </a:rPr>
                        <a:t>escape_char</a:t>
                      </a:r>
                      <a:r>
                        <a:rPr lang="en-IN" sz="1900" dirty="0">
                          <a:solidFill>
                            <a:srgbClr val="005E74"/>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900" dirty="0">
                          <a:solidFill>
                            <a:srgbClr val="005E74"/>
                          </a:solidFill>
                          <a:latin typeface="Liberation Mono"/>
                          <a:cs typeface="Arial" panose="020B0604020202020204" pitchFamily="34" charset="0"/>
                        </a:rPr>
                        <a:t>expr NOT LIKE pat [ESCAPE '</a:t>
                      </a:r>
                      <a:r>
                        <a:rPr lang="en-IN" sz="1900" dirty="0" err="1">
                          <a:solidFill>
                            <a:srgbClr val="005E74"/>
                          </a:solidFill>
                          <a:latin typeface="Liberation Mono"/>
                          <a:cs typeface="Arial" panose="020B0604020202020204" pitchFamily="34" charset="0"/>
                        </a:rPr>
                        <a:t>escape_char</a:t>
                      </a:r>
                      <a:r>
                        <a:rPr lang="en-IN" sz="1900" dirty="0">
                          <a:solidFill>
                            <a:srgbClr val="005E74"/>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4675366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solidFill>
                            <a:srgbClr val="005E74"/>
                          </a:solidFill>
                          <a:latin typeface="Liberation Mono"/>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541131"/>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2931312"/>
            <a:ext cx="3962400" cy="369332"/>
          </a:xfrm>
          <a:prstGeom prst="rect">
            <a:avLst/>
          </a:prstGeom>
          <a:solidFill>
            <a:schemeClr val="bg1"/>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111863014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900" dirty="0">
                          <a:solidFill>
                            <a:srgbClr val="005E74"/>
                          </a:solidFill>
                          <a:latin typeface="Liberation Mono"/>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900" kern="1200" dirty="0">
                          <a:solidFill>
                            <a:srgbClr val="005E74"/>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191344" y="3932166"/>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UNION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3810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1F4E91CE-EA73-4D69-86EE-066801757072}"/>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37" name="TextBox 36">
                <a:extLst>
                  <a:ext uri="{FF2B5EF4-FFF2-40B4-BE49-F238E27FC236}">
                    <a16:creationId xmlns:a16="http://schemas.microsoft.com/office/drawing/2014/main" id="{D68A26B0-8E67-4F15-82BE-C25010A0B957}"/>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954777" y="2200509"/>
                <a:ext cx="421406" cy="584775"/>
              </a:xfrm>
              <a:prstGeom prst="rect">
                <a:avLst/>
              </a:prstGeom>
              <a:noFill/>
            </p:spPr>
            <p:txBody>
              <a:bodyPr wrap="square">
                <a:spAutoFit/>
              </a:bodyPr>
              <a:lstStyle/>
              <a:p>
                <a:r>
                  <a:rPr lang="en-IN" sz="3200" dirty="0">
                    <a:latin typeface="Liberation Mono"/>
                    <a:cs typeface="Arial" panose="020B0604020202020204" pitchFamily="34" charset="0"/>
                  </a:rPr>
                  <a:t>*</a:t>
                </a:r>
                <a:endParaRPr lang="en-IN" sz="32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832648"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35360" y="2464388"/>
            <a:ext cx="11449272" cy="336502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a:t>
            </a:r>
            <a:r>
              <a:rPr lang="en-US" dirty="0">
                <a:solidFill>
                  <a:schemeClr val="accent5">
                    <a:lumMod val="75000"/>
                  </a:schemeClr>
                </a:solidFill>
                <a:latin typeface="Liberation Mono"/>
                <a:cs typeface="Arial" panose="020B0604020202020204" pitchFamily="34" charset="0"/>
              </a:rPr>
              <a:t>=</a:t>
            </a:r>
            <a:r>
              <a:rPr lang="en-IN" dirty="0">
                <a:solidFill>
                  <a:srgbClr val="92D050"/>
                </a:solidFill>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or 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a:t>
            </a:r>
            <a:r>
              <a:rPr lang="en-US" dirty="0">
                <a:solidFill>
                  <a:schemeClr val="accent5">
                    <a:lumMod val="75000"/>
                  </a:schemeClr>
                </a:solidFill>
                <a:latin typeface="Liberation Mono"/>
                <a:cs typeface="Arial" panose="020B0604020202020204" pitchFamily="34" charset="0"/>
              </a:rPr>
              <a:t>=</a:t>
            </a:r>
            <a:r>
              <a:rPr lang="en-IN" dirty="0">
                <a:solidFill>
                  <a:srgbClr val="92D050"/>
                </a:solidFill>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and 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IN" dirty="0">
                <a:solidFill>
                  <a:srgbClr val="92D050"/>
                </a:solidFill>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True);</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237091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Arial" panose="020B0604020202020204" pitchFamily="34"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Arial" panose="020B0604020202020204" pitchFamily="34"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IN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IN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29025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805354430"/>
              </p:ext>
            </p:extLst>
          </p:nvPr>
        </p:nvGraphicFramePr>
        <p:xfrm>
          <a:off x="263352" y="962010"/>
          <a:ext cx="11593288" cy="4666608"/>
        </p:xfrm>
        <a:graphic>
          <a:graphicData uri="http://schemas.openxmlformats.org/drawingml/2006/table">
            <a:tbl>
              <a:tblPr firstRow="1" bandRow="1">
                <a:tableStyleId>{5940675A-B579-460E-94D1-54222C63F5DA}</a:tableStyleId>
              </a:tblPr>
              <a:tblGrid>
                <a:gridCol w="5796644">
                  <a:extLst>
                    <a:ext uri="{9D8B030D-6E8A-4147-A177-3AD203B41FA5}">
                      <a16:colId xmlns:a16="http://schemas.microsoft.com/office/drawing/2014/main" val="20000"/>
                    </a:ext>
                  </a:extLst>
                </a:gridCol>
                <a:gridCol w="5796644">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2000" dirty="0">
                          <a:latin typeface="Arial" pitchFamily="34" charset="0"/>
                          <a:cs typeface="Arial" pitchFamily="34" charset="0"/>
                        </a:rPr>
                        <a:t>DBMS applications store data as file.</a:t>
                      </a:r>
                    </a:p>
                  </a:txBody>
                  <a:tcPr/>
                </a:tc>
                <a:tc>
                  <a:txBody>
                    <a:bodyPr/>
                    <a:lstStyle/>
                    <a:p>
                      <a:r>
                        <a:rPr kumimoji="0" lang="en-US" sz="2000" b="0" i="0" kern="1200" dirty="0">
                          <a:solidFill>
                            <a:schemeClr val="tx1"/>
                          </a:solidFill>
                          <a:latin typeface="Arial" pitchFamily="34" charset="0"/>
                          <a:ea typeface="+mn-ea"/>
                          <a:cs typeface="Arial" pitchFamily="34" charset="0"/>
                        </a:rPr>
                        <a:t>RDBMS applications store data in a tabular form.</a:t>
                      </a:r>
                      <a:endParaRPr lang="en-US" sz="20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20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20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20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20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20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20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Example of RDBMS are </a:t>
                      </a:r>
                      <a:r>
                        <a:rPr kumimoji="0" lang="en-US" sz="2000" kern="1200" dirty="0" err="1">
                          <a:solidFill>
                            <a:schemeClr val="tx1"/>
                          </a:solidFill>
                          <a:latin typeface="Arial" pitchFamily="34" charset="0"/>
                          <a:ea typeface="+mn-ea"/>
                          <a:cs typeface="Arial" pitchFamily="34" charset="0"/>
                        </a:rPr>
                        <a:t>mysql</a:t>
                      </a:r>
                      <a:r>
                        <a:rPr kumimoji="0" lang="en-US" sz="20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DBMS and RDBMS?</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Tree>
  </p:cSld>
  <p:clrMapOvr>
    <a:masterClrMapping/>
  </p:clrMapOvr>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1084674"/>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09143145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335360" y="4005064"/>
            <a:ext cx="11665296" cy="175432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r>
              <a:rPr lang="en-US" dirty="0">
                <a:latin typeface="Arial" panose="020B0604020202020204" pitchFamily="34" charset="0"/>
                <a:cs typeface="Arial" panose="020B0604020202020204" pitchFamily="34" charset="0"/>
              </a:rPr>
              <a:t>    </a:t>
            </a: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229200"/>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9834351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sp>
        <p:nvSpPr>
          <p:cNvPr id="4" name="Rectangle 3">
            <a:extLst>
              <a:ext uri="{FF2B5EF4-FFF2-40B4-BE49-F238E27FC236}">
                <a16:creationId xmlns:a16="http://schemas.microsoft.com/office/drawing/2014/main" id="{9091E19A-4AFE-4273-83C2-165DDE6EC229}"/>
              </a:ext>
            </a:extLst>
          </p:cNvPr>
          <p:cNvSpPr/>
          <p:nvPr/>
        </p:nvSpPr>
        <p:spPr>
          <a:xfrm>
            <a:off x="329862" y="1800014"/>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2526480"/>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58777169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4" name="Rectangle 3"/>
          <p:cNvSpPr/>
          <p:nvPr/>
        </p:nvSpPr>
        <p:spPr>
          <a:xfrm>
            <a:off x="335361" y="1084674"/>
            <a:ext cx="4917787"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expr LIKE pat [ESCAPE 'escape_char']</a:t>
            </a:r>
            <a:endParaRPr lang="en-US" sz="2000" dirty="0">
              <a:solidFill>
                <a:srgbClr val="0077AA"/>
              </a:solidFill>
              <a:latin typeface="Liberation Mono"/>
              <a:cs typeface="Arial" panose="020B0604020202020204"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202619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4221088"/>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53552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sp>
        <p:nvSpPr>
          <p:cNvPr id="4" name="Rectangle 3">
            <a:extLst>
              <a:ext uri="{FF2B5EF4-FFF2-40B4-BE49-F238E27FC236}">
                <a16:creationId xmlns:a16="http://schemas.microsoft.com/office/drawing/2014/main" id="{9091E19A-4AFE-4273-83C2-165DDE6EC229}"/>
              </a:ext>
            </a:extLst>
          </p:cNvPr>
          <p:cNvSpPr/>
          <p:nvPr/>
        </p:nvSpPr>
        <p:spPr>
          <a:xfrm>
            <a:off x="329862" y="1800014"/>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like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2564904"/>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21899" y="4627002"/>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rand()</a:t>
            </a:r>
            <a:r>
              <a:rPr lang="en-IN" dirty="0">
                <a:latin typeface="Liberation Mono"/>
                <a:cs typeface="Arial" panose="020B0604020202020204" pitchFamily="34" charset="0"/>
              </a:rPr>
              <a:t>, </a:t>
            </a:r>
            <a:r>
              <a:rPr lang="en-US" dirty="0">
                <a:solidFill>
                  <a:srgbClr val="000000"/>
                </a:solidFill>
                <a:latin typeface="Liberation Mono"/>
                <a:ea typeface="Times New Roman" panose="02020603050405020304" pitchFamily="18" charset="0"/>
                <a:cs typeface="Arial" panose="020B0604020202020204" pitchFamily="34" charset="0"/>
              </a:rPr>
              <a:t>emp</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861765"/>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Tree>
    <p:extLst>
      <p:ext uri="{BB962C8B-B14F-4D97-AF65-F5344CB8AC3E}">
        <p14:creationId xmlns:p14="http://schemas.microsoft.com/office/powerpoint/2010/main" val="124137800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551873"/>
            <a:ext cx="6610703"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5075892"/>
            <a:ext cx="3566433"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3477875"/>
          </a:xfrm>
          <a:prstGeom prst="rect">
            <a:avLst/>
          </a:prstGeom>
          <a:solidFill>
            <a:schemeClr val="bg1"/>
          </a:solidFill>
        </p:spPr>
        <p:txBody>
          <a:bodyPr wrap="square">
            <a:spAutoFit/>
          </a:bodyPr>
          <a:lstStyle/>
          <a:p>
            <a:r>
              <a:rPr lang="en-US" sz="2000" b="1" u="sng" dirty="0">
                <a:latin typeface="Arial" pitchFamily="34" charset="0"/>
                <a:cs typeface="Arial" pitchFamily="34" charset="0"/>
              </a:rPr>
              <a:t>Atomicity</a:t>
            </a:r>
            <a:r>
              <a:rPr lang="en-US" sz="2000" dirty="0">
                <a:latin typeface="Arial" pitchFamily="34" charset="0"/>
                <a:cs typeface="Arial" pitchFamily="34" charset="0"/>
              </a:rPr>
              <a:t>. In a transaction involving two or more separate</a:t>
            </a:r>
            <a:r>
              <a:rPr lang="en-US" sz="2000" dirty="0"/>
              <a:t> </a:t>
            </a:r>
            <a:r>
              <a:rPr lang="en-US" sz="2000" dirty="0">
                <a:latin typeface="Arial" pitchFamily="34" charset="0"/>
                <a:cs typeface="Arial" pitchFamily="34" charset="0"/>
              </a:rPr>
              <a:t>pieces of information, either all of the pieces are committed or none are.</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Consistency</a:t>
            </a:r>
            <a:r>
              <a:rPr lang="en-US" sz="20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Isolation</a:t>
            </a:r>
            <a:r>
              <a:rPr lang="en-US" sz="2000" dirty="0">
                <a:latin typeface="Arial" pitchFamily="34" charset="0"/>
                <a:cs typeface="Arial" pitchFamily="34" charset="0"/>
              </a:rPr>
              <a:t>. A transaction in process and not yet committed must remain isolated from any other transaction.</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Durability</a:t>
            </a:r>
            <a:r>
              <a:rPr lang="en-US" sz="20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4888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3115645"/>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710991" y="4008275"/>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89291"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201450755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Palatino Linotype" panose="02040502050505030304" pitchFamily="18" charset="0"/>
                <a:cs typeface="Times New Roman" panose="0202060305040502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job</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Times New Roman" panose="0202060305040502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3" y="303039"/>
            <a:ext cx="2736304"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 to…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[ASC | DESC],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335360" y="4909304"/>
            <a:ext cx="3545013" cy="1715456"/>
          </a:xfrm>
          <a:prstGeom prst="rect">
            <a:avLst/>
          </a:prstGeom>
        </p:spPr>
      </p:pic>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390117C9-6CE2-4236-A6C8-F7E22B1F8341}"/>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2" name="TextBox 11">
                <a:extLst>
                  <a:ext uri="{FF2B5EF4-FFF2-40B4-BE49-F238E27FC236}">
                    <a16:creationId xmlns:a16="http://schemas.microsoft.com/office/drawing/2014/main" id="{0E8B4474-3DC3-481F-9576-8412AF884CC7}"/>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R1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'Total'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310455" y="327169"/>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i="1" dirty="0">
                <a:solidFill>
                  <a:schemeClr val="tx1">
                    <a:lumMod val="85000"/>
                    <a:lumOff val="15000"/>
                  </a:schemeClr>
                </a:solid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i="1" dirty="0">
                <a:solidFill>
                  <a:schemeClr val="tx1">
                    <a:lumMod val="85000"/>
                    <a:lumOff val="15000"/>
                  </a:schemeClr>
                </a:solid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b="1" i="1" dirty="0">
                <a:latin typeface="Arial" pitchFamily="34" charset="0"/>
                <a:cs typeface="Arial" pitchFamily="34" charset="0"/>
              </a:rPr>
              <a:t>GROUP</a:t>
            </a:r>
            <a:r>
              <a:rPr lang="en-US" b="1" dirty="0">
                <a:latin typeface="Arial" pitchFamily="34" charset="0"/>
                <a:cs typeface="Arial" pitchFamily="34" charset="0"/>
              </a:rPr>
              <a:t> </a:t>
            </a:r>
            <a:r>
              <a:rPr lang="en-US" b="1" i="1" dirty="0">
                <a:latin typeface="Arial" pitchFamily="34" charset="0"/>
                <a:cs typeface="Arial" pitchFamily="34" charset="0"/>
              </a:rPr>
              <a:t>BY</a:t>
            </a:r>
            <a:r>
              <a:rPr lang="en-US" b="1" dirty="0">
                <a:latin typeface="Arial" pitchFamily="34" charset="0"/>
                <a:cs typeface="Arial" pitchFamily="34" charset="0"/>
              </a:rPr>
              <a:t> </a:t>
            </a:r>
            <a:r>
              <a:rPr lang="en-US" dirty="0">
                <a:latin typeface="Arial" pitchFamily="34" charset="0"/>
                <a:cs typeface="Arial" pitchFamily="34" charset="0"/>
              </a:rPr>
              <a:t>clause is omitted, the </a:t>
            </a:r>
            <a:r>
              <a:rPr lang="en-US" b="1" i="1" dirty="0">
                <a:latin typeface="Arial" pitchFamily="34" charset="0"/>
                <a:cs typeface="Arial" pitchFamily="34" charset="0"/>
              </a:rPr>
              <a:t>HAVING</a:t>
            </a:r>
            <a:r>
              <a:rPr lang="en-US" dirty="0">
                <a:latin typeface="Arial" pitchFamily="34" charset="0"/>
                <a:cs typeface="Arial" pitchFamily="34" charset="0"/>
              </a:rPr>
              <a:t> clause behaves like the </a:t>
            </a:r>
            <a:r>
              <a:rPr lang="en-US" b="1" i="1" dirty="0">
                <a:latin typeface="Arial" pitchFamily="34" charset="0"/>
                <a:cs typeface="Arial" pitchFamily="34" charset="0"/>
              </a:rPr>
              <a:t>WHERE</a:t>
            </a:r>
            <a:r>
              <a:rPr lang="en-US" dirty="0">
                <a:latin typeface="Arial" pitchFamily="34" charset="0"/>
                <a:cs typeface="Arial" pitchFamily="34" charset="0"/>
              </a:rPr>
              <a:t> clause in MySQL.</a:t>
            </a:r>
            <a:endParaRPr lang="en-IN" dirty="0">
              <a:latin typeface="Arial" pitchFamily="34"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[ASC | DESC],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6" y="2420888"/>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grpSp>
        <p:nvGrpSpPr>
          <p:cNvPr id="8" name="Group 7">
            <a:extLst>
              <a:ext uri="{FF2B5EF4-FFF2-40B4-BE49-F238E27FC236}">
                <a16:creationId xmlns:a16="http://schemas.microsoft.com/office/drawing/2014/main" id="{334B9988-1895-4A5C-8E02-0DC162CF923E}"/>
              </a:ext>
            </a:extLst>
          </p:cNvPr>
          <p:cNvGrpSpPr/>
          <p:nvPr/>
        </p:nvGrpSpPr>
        <p:grpSpPr>
          <a:xfrm>
            <a:off x="412526" y="2924944"/>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03EA57F-76A7-46B2-AFCA-A1184B855E37}"/>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5" name="TextBox 14">
                <a:extLst>
                  <a:ext uri="{FF2B5EF4-FFF2-40B4-BE49-F238E27FC236}">
                    <a16:creationId xmlns:a16="http://schemas.microsoft.com/office/drawing/2014/main" id="{D67B0E78-01F7-4388-B35B-9556F4760E36}"/>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19957"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792242"/>
            <a:ext cx="3349965" cy="1589086"/>
          </a:xfrm>
          <a:prstGeom prst="rect">
            <a:avLst/>
          </a:prstGeom>
        </p:spPr>
      </p:pic>
    </p:spTree>
    <p:extLst>
      <p:ext uri="{BB962C8B-B14F-4D97-AF65-F5344CB8AC3E}">
        <p14:creationId xmlns:p14="http://schemas.microsoft.com/office/powerpoint/2010/main" val="140734368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085184"/>
            <a:ext cx="8786874" cy="861774"/>
          </a:xfrm>
          <a:prstGeom prst="rect">
            <a:avLst/>
          </a:prstGeom>
        </p:spPr>
        <p:txBody>
          <a:bodyPr wrap="square">
            <a:spAutoFit/>
          </a:bodyPr>
          <a:lstStyle/>
          <a:p>
            <a:r>
              <a:rPr lang="en-US" sz="2400" dirty="0">
                <a:solidFill>
                  <a:srgbClr val="C74C49"/>
                </a:solidFill>
                <a:latin typeface="Arial" pitchFamily="34" charset="0"/>
                <a:cs typeface="Arial"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 filter where as Having clause acts as a post 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600" y="2294948"/>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6652399" cy="400110"/>
          </a:xfrm>
          <a:prstGeom prst="rect">
            <a:avLst/>
          </a:prstGeom>
        </p:spPr>
        <p:txBody>
          <a:bodyPr wrap="none">
            <a:spAutoFit/>
          </a:bodyPr>
          <a:lstStyle/>
          <a:p>
            <a:r>
              <a:rPr lang="en-US" sz="2000" dirty="0">
                <a:solidFill>
                  <a:srgbClr val="222222"/>
                </a:solidFill>
                <a:latin typeface="Segoe UI Light" panose="020B0502040204020203" pitchFamily="34" charset="0"/>
                <a:cs typeface="Segoe UI Light" panose="020B0502040204020203" pitchFamily="34" charset="0"/>
              </a:rPr>
              <a:t>A subquery is a SELECT statement within another statement.</a:t>
            </a:r>
            <a:endParaRPr lang="en-IN"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Think:</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400" dirty="0">
                <a:solidFill>
                  <a:srgbClr val="FF0000"/>
                </a:solidFill>
                <a:latin typeface="Liberation Mono"/>
                <a:ea typeface="Times New Roman" panose="02020603050405020304" pitchFamily="18"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1026" name="Picture 2"/>
          <p:cNvPicPr>
            <a:picLocks noChangeAspect="1" noChangeArrowheads="1"/>
          </p:cNvPicPr>
          <p:nvPr/>
        </p:nvPicPr>
        <p:blipFill>
          <a:blip r:embed="rId2"/>
          <a:srcRect/>
          <a:stretch>
            <a:fillRect/>
          </a:stretch>
        </p:blipFill>
        <p:spPr bwMode="auto">
          <a:xfrm>
            <a:off x="692526" y="1734979"/>
            <a:ext cx="10806948" cy="4611600"/>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25392586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23259" y="1950511"/>
            <a:ext cx="5450838"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449552" y="4204491"/>
            <a:ext cx="5218448" cy="2689099"/>
          </a:xfrm>
          <a:prstGeom prst="rect">
            <a:avLst/>
          </a:prstGeom>
        </p:spPr>
      </p:pic>
    </p:spTree>
    <p:extLst>
      <p:ext uri="{BB962C8B-B14F-4D97-AF65-F5344CB8AC3E}">
        <p14:creationId xmlns:p14="http://schemas.microsoft.com/office/powerpoint/2010/main" val="309994823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340768"/>
            <a:ext cx="11665296"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13" name="Picture 12"/>
          <p:cNvPicPr>
            <a:picLocks noChangeAspect="1"/>
          </p:cNvPicPr>
          <p:nvPr/>
        </p:nvPicPr>
        <p:blipFill>
          <a:blip r:embed="rId2" cstate="print"/>
          <a:stretch>
            <a:fillRect/>
          </a:stretch>
        </p:blipFill>
        <p:spPr>
          <a:xfrm>
            <a:off x="127226" y="2531530"/>
            <a:ext cx="5760639" cy="4135639"/>
          </a:xfrm>
          <a:prstGeom prst="rect">
            <a:avLst/>
          </a:prstGeom>
        </p:spPr>
      </p:pic>
      <p:pic>
        <p:nvPicPr>
          <p:cNvPr id="14" name="Picture 13"/>
          <p:cNvPicPr>
            <a:picLocks noChangeAspect="1"/>
          </p:cNvPicPr>
          <p:nvPr/>
        </p:nvPicPr>
        <p:blipFill>
          <a:blip r:embed="rId3" cstate="print"/>
          <a:stretch>
            <a:fillRect/>
          </a:stretch>
        </p:blipFill>
        <p:spPr>
          <a:xfrm>
            <a:off x="6168008" y="2563489"/>
            <a:ext cx="5760639" cy="4166224"/>
          </a:xfrm>
          <a:prstGeom prst="rect">
            <a:avLst/>
          </a:prstGeom>
        </p:spPr>
      </p:pic>
    </p:spTree>
    <p:extLst>
      <p:ext uri="{BB962C8B-B14F-4D97-AF65-F5344CB8AC3E}">
        <p14:creationId xmlns:p14="http://schemas.microsoft.com/office/powerpoint/2010/main" val="130868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COUNT(*)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
        <p:nvSpPr>
          <p:cNvPr id="2" name="Rectangle 1"/>
          <p:cNvSpPr/>
          <p:nvPr/>
        </p:nvSpPr>
        <p:spPr>
          <a:xfrm>
            <a:off x="263352" y="3504045"/>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type, cost </a:t>
            </a:r>
            <a:r>
              <a:rPr lang="en-US" dirty="0">
                <a:solidFill>
                  <a:srgbClr val="0077AA"/>
                </a:solidFill>
                <a:latin typeface="Liberation Mono"/>
                <a:ea typeface="Times New Roman" panose="02020603050405020304" pitchFamily="18" charset="0"/>
              </a:rPr>
              <a:t>FROM</a:t>
            </a:r>
            <a:r>
              <a:rPr lang="en-US" dirty="0">
                <a:latin typeface="Liberation Mono"/>
              </a:rPr>
              <a:t> book, available;</a:t>
            </a:r>
          </a:p>
        </p:txBody>
      </p:sp>
      <p:pic>
        <p:nvPicPr>
          <p:cNvPr id="5" name="Picture 4"/>
          <p:cNvPicPr>
            <a:picLocks noChangeAspect="1"/>
          </p:cNvPicPr>
          <p:nvPr/>
        </p:nvPicPr>
        <p:blipFill>
          <a:blip r:embed="rId4" cstate="print"/>
          <a:stretch>
            <a:fillRect/>
          </a:stretch>
        </p:blipFill>
        <p:spPr>
          <a:xfrm>
            <a:off x="263352" y="3942101"/>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407368" y="2302357"/>
            <a:ext cx="4545988"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book</a:t>
            </a:r>
            <a:r>
              <a:rPr lang="en-IN" dirty="0">
                <a:solidFill>
                  <a:srgbClr val="E0D612"/>
                </a:solidFill>
                <a:latin typeface="Liberation Mono"/>
                <a:cs typeface="Arial" panose="020B0604020202020204" pitchFamily="34" charset="0"/>
              </a:rPr>
              <a:t> 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rPr>
              <a:t> available;</a:t>
            </a:r>
          </a:p>
        </p:txBody>
      </p:sp>
      <p:pic>
        <p:nvPicPr>
          <p:cNvPr id="11" name="Picture 10"/>
          <p:cNvPicPr>
            <a:picLocks noChangeAspect="1"/>
          </p:cNvPicPr>
          <p:nvPr/>
        </p:nvPicPr>
        <p:blipFill>
          <a:blip r:embed="rId2" cstate="print"/>
          <a:stretch>
            <a:fillRect/>
          </a:stretch>
        </p:blipFill>
        <p:spPr>
          <a:xfrm>
            <a:off x="407368" y="2945136"/>
            <a:ext cx="3780819" cy="3672408"/>
          </a:xfrm>
          <a:prstGeom prst="rect">
            <a:avLst/>
          </a:prstGeom>
        </p:spPr>
      </p:pic>
    </p:spTree>
    <p:extLst>
      <p:ext uri="{BB962C8B-B14F-4D97-AF65-F5344CB8AC3E}">
        <p14:creationId xmlns:p14="http://schemas.microsoft.com/office/powerpoint/2010/main" val="324718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sp>
        <p:nvSpPr>
          <p:cNvPr id="3" name="Rectangle 2"/>
          <p:cNvSpPr/>
          <p:nvPr/>
        </p:nvSpPr>
        <p:spPr>
          <a:xfrm>
            <a:off x="407368" y="3283866"/>
            <a:ext cx="11305256" cy="1938992"/>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the rows that have equivalent values for the specified columns.  An </a:t>
            </a:r>
            <a:r>
              <a:rPr lang="en-US" sz="2000" b="1" dirty="0">
                <a:latin typeface="Palatino Linotype" panose="02040502050505030304" pitchFamily="18" charset="0"/>
                <a:cs typeface="Segoe UI Light" panose="020B0502040204020203" pitchFamily="34" charset="0"/>
              </a:rPr>
              <a:t>Inner Join </a:t>
            </a:r>
            <a:r>
              <a:rPr lang="en-US" sz="2000" dirty="0">
                <a:latin typeface="Palatino Linotype" panose="02040502050505030304" pitchFamily="18" charset="0"/>
                <a:cs typeface="Segoe UI Light" panose="020B0502040204020203" pitchFamily="34" charset="0"/>
              </a:rPr>
              <a:t>is a join of two or more tables that returns only those rows (compared using a comparison operator) that satisfy the join condition.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Inner/ equi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994128"/>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employee e, address a </a:t>
            </a:r>
            <a:r>
              <a:rPr lang="en-US" dirty="0">
                <a:solidFill>
                  <a:srgbClr val="E0D612"/>
                </a:solidFill>
                <a:latin typeface="Liberation Mono"/>
                <a:cs typeface="Arial" panose="020B0604020202020204" pitchFamily="34" charset="0"/>
              </a:rPr>
              <a:t>WHERE</a:t>
            </a:r>
            <a:r>
              <a:rPr lang="en-US" dirty="0">
                <a:latin typeface="Liberation Mono"/>
              </a:rPr>
              <a:t> e.id = a.employeeid;</a:t>
            </a:r>
          </a:p>
        </p:txBody>
      </p:sp>
      <p:pic>
        <p:nvPicPr>
          <p:cNvPr id="2" name="Picture 1"/>
          <p:cNvPicPr>
            <a:picLocks noChangeAspect="1"/>
          </p:cNvPicPr>
          <p:nvPr/>
        </p:nvPicPr>
        <p:blipFill>
          <a:blip r:embed="rId2" cstate="print"/>
          <a:stretch>
            <a:fillRect/>
          </a:stretch>
        </p:blipFill>
        <p:spPr>
          <a:xfrm>
            <a:off x="263352" y="1628800"/>
            <a:ext cx="11449272" cy="4824540"/>
          </a:xfrm>
          <a:prstGeom prst="rect">
            <a:avLst/>
          </a:prstGeom>
        </p:spPr>
      </p:pic>
      <p:sp>
        <p:nvSpPr>
          <p:cNvPr id="5" name="Rectangle 4">
            <a:extLst>
              <a:ext uri="{FF2B5EF4-FFF2-40B4-BE49-F238E27FC236}">
                <a16:creationId xmlns:a16="http://schemas.microsoft.com/office/drawing/2014/main" id="{FAE17E6E-7780-424A-96A8-AE9802A33FA2}"/>
              </a:ext>
            </a:extLst>
          </p:cNvPr>
          <p:cNvSpPr/>
          <p:nvPr/>
        </p:nvSpPr>
        <p:spPr>
          <a:xfrm>
            <a:off x="4756314" y="1628800"/>
            <a:ext cx="1656184" cy="48245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9939162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077218"/>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a:t>
            </a:r>
            <a:r>
              <a:rPr lang="en-IN" b="1" dirty="0">
                <a:solidFill>
                  <a:srgbClr val="006C86"/>
                </a:solidFill>
                <a:latin typeface="Arial" panose="020B0604020202020204" pitchFamily="34" charset="0"/>
                <a:cs typeface="Arial" panose="020B0604020202020204" pitchFamily="34" charset="0"/>
              </a:rPr>
              <a:t>you will sometimes find that an attribute does not have a value</a:t>
            </a:r>
            <a:r>
              <a:rPr lang="en-IN" b="1" dirty="0">
                <a:solidFill>
                  <a:schemeClr val="accent4">
                    <a:lumMod val="50000"/>
                  </a:schemeClr>
                </a:solidFill>
                <a:latin typeface="Arial" panose="020B0604020202020204" pitchFamily="34" charset="0"/>
                <a:cs typeface="Arial" panose="020B0604020202020204" pitchFamily="34" charset="0"/>
              </a:rPr>
              <a:t> </a:t>
            </a:r>
            <a:r>
              <a:rPr lang="en-IN" dirty="0">
                <a:solidFill>
                  <a:schemeClr val="accent6">
                    <a:lumMod val="75000"/>
                  </a:schemeClr>
                </a:solidFill>
                <a:latin typeface="Arial" panose="020B0604020202020204" pitchFamily="34" charset="0"/>
                <a:cs typeface="Arial" panose="020B0604020202020204" pitchFamily="34" charset="0"/>
              </a:rPr>
              <a:t>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For these, you can define the attribute so that it can contain null values.</a:t>
            </a:r>
            <a:endParaRPr lang="en-IN" b="1" dirty="0">
              <a:latin typeface="Arial" panose="020B0604020202020204" pitchFamily="34" charset="0"/>
              <a:cs typeface="Arial" panose="020B0604020202020204" pitchFamily="34" charset="0"/>
            </a:endParaRPr>
          </a:p>
        </p:txBody>
      </p:sp>
      <p:sp>
        <p:nvSpPr>
          <p:cNvPr id="5" name="Rectangle 4"/>
          <p:cNvSpPr/>
          <p:nvPr/>
        </p:nvSpPr>
        <p:spPr>
          <a:xfrm>
            <a:off x="184738" y="3647215"/>
            <a:ext cx="8749896" cy="1261884"/>
          </a:xfrm>
          <a:prstGeom prst="rect">
            <a:avLst/>
          </a:prstGeom>
        </p:spPr>
        <p:txBody>
          <a:bodyPr wrap="square">
            <a:spAutoFit/>
          </a:bodyPr>
          <a:lstStyle/>
          <a:p>
            <a:pPr algn="just"/>
            <a:r>
              <a:rPr lang="en-IN" b="1" dirty="0">
                <a:solidFill>
                  <a:srgbClr val="006C86"/>
                </a:solidFill>
                <a:latin typeface="Arial" panose="020B0604020202020204" pitchFamily="34" charset="0"/>
                <a:cs typeface="Arial" panose="020B0604020202020204" pitchFamily="34" charset="0"/>
              </a:rPr>
              <a:t>In some cases, you might not want a specific attribute to contain a null value</a:t>
            </a:r>
            <a:r>
              <a:rPr lang="en-IN" dirty="0">
                <a:solidFill>
                  <a:schemeClr val="accent6">
                    <a:lumMod val="75000"/>
                  </a:schemeClr>
                </a:solidFill>
                <a:latin typeface="Arial" panose="020B0604020202020204" pitchFamily="34" charset="0"/>
                <a:cs typeface="Arial" panose="020B0604020202020204" pitchFamily="34" charset="0"/>
              </a:rPr>
              <a:t>, but you don't want to require that the user or program always provide a value. In this case, a default value might be appropriate. </a:t>
            </a:r>
            <a:r>
              <a:rPr lang="en-IN" sz="2000" b="1" dirty="0">
                <a:latin typeface="Arial" panose="020B0604020202020204" pitchFamily="34" charset="0"/>
                <a:cs typeface="Arial" panose="020B0604020202020204" pitchFamily="34" charset="0"/>
              </a:rPr>
              <a:t>A default value is a value that applies to an attribute if no other valid value is available</a:t>
            </a:r>
            <a:r>
              <a:rPr lang="en-IN" sz="20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8" y="1824611"/>
            <a:ext cx="7484212" cy="400110"/>
          </a:xfrm>
          <a:prstGeom prst="rect">
            <a:avLst/>
          </a:prstGeom>
        </p:spPr>
        <p:txBody>
          <a:bodyPr wrap="square">
            <a:spAutoFit/>
          </a:bodyPr>
          <a:lstStyle/>
          <a:p>
            <a:r>
              <a:rPr lang="en-US" sz="2000" dirty="0">
                <a:solidFill>
                  <a:srgbClr val="0089A4"/>
                </a:solidFill>
                <a:latin typeface="Gentium Basic"/>
              </a:rPr>
              <a:t>Attributes are the properties that define a relation. e.g.; ID, firstName</a:t>
            </a:r>
            <a:endParaRPr lang="en-IN" sz="2000" dirty="0"/>
          </a:p>
        </p:txBody>
      </p:sp>
    </p:spTree>
    <p:extLst>
      <p:ext uri="{BB962C8B-B14F-4D97-AF65-F5344CB8AC3E}">
        <p14:creationId xmlns:p14="http://schemas.microsoft.com/office/powerpoint/2010/main" val="2234012022"/>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E0D612"/>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31611FD8-4903-44C9-9141-992330F7C33F}"/>
              </a:ext>
            </a:extLst>
          </p:cNvPr>
          <p:cNvSpPr/>
          <p:nvPr/>
        </p:nvSpPr>
        <p:spPr>
          <a:xfrm>
            <a:off x="3749624" y="2675949"/>
            <a:ext cx="1178313" cy="30063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5964996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5" y="2"/>
            <a:ext cx="10404051"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and  Natural JOIN</a:t>
            </a:r>
            <a:endParaRPr lang="en-IN" sz="3200" i="1" dirty="0">
              <a:solidFill>
                <a:srgbClr val="FF9900"/>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932520836"/>
              </p:ext>
            </p:extLst>
          </p:nvPr>
        </p:nvGraphicFramePr>
        <p:xfrm>
          <a:off x="263352" y="800700"/>
          <a:ext cx="11665294" cy="5600061"/>
        </p:xfrm>
        <a:graphic>
          <a:graphicData uri="http://schemas.openxmlformats.org/drawingml/2006/table">
            <a:tbl>
              <a:tblPr/>
              <a:tblGrid>
                <a:gridCol w="5832647">
                  <a:extLst>
                    <a:ext uri="{9D8B030D-6E8A-4147-A177-3AD203B41FA5}">
                      <a16:colId xmlns:a16="http://schemas.microsoft.com/office/drawing/2014/main" val="20000"/>
                    </a:ext>
                  </a:extLst>
                </a:gridCol>
                <a:gridCol w="5832647">
                  <a:extLst>
                    <a:ext uri="{9D8B030D-6E8A-4147-A177-3AD203B41FA5}">
                      <a16:colId xmlns:a16="http://schemas.microsoft.com/office/drawing/2014/main" val="20001"/>
                    </a:ext>
                  </a:extLst>
                </a:gridCol>
              </a:tblGrid>
              <a:tr h="285693">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INNER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NATURAL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extLst>
                  <a:ext uri="{0D108BD9-81ED-4DB2-BD59-A6C34878D82A}">
                    <a16:rowId xmlns:a16="http://schemas.microsoft.com/office/drawing/2014/main" val="10000"/>
                  </a:ext>
                </a:extLst>
              </a:tr>
              <a:tr h="100757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37489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912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only those records will return which</a:t>
                      </a:r>
                      <a:r>
                        <a:rPr lang="en-US" sz="1800" b="0" baseline="0" dirty="0">
                          <a:latin typeface="Palatino Linotype" pitchFamily="18" charset="0"/>
                        </a:rPr>
                        <a:t> </a:t>
                      </a:r>
                      <a:r>
                        <a:rPr lang="en-US" sz="1800" b="0" dirty="0">
                          <a:latin typeface="Palatino Linotype" pitchFamily="18" charset="0"/>
                        </a:rPr>
                        <a:t>exists in both the tables</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Same as Inner</a:t>
                      </a:r>
                      <a:r>
                        <a:rPr lang="en-US" sz="1800" b="0" baseline="0" dirty="0">
                          <a:latin typeface="Palatino Linotype" pitchFamily="18" charset="0"/>
                        </a:rPr>
                        <a:t> Join</a:t>
                      </a:r>
                      <a:endParaRPr lang="en-US" sz="1800" b="0" dirty="0">
                        <a:latin typeface="Palatino Linotype" pitchFamily="18" charset="0"/>
                      </a:endParaRP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558556">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INNER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 ON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a:t>
                      </a:r>
                      <a:r>
                        <a:rPr lang="en-US" sz="1800" b="1" i="1" dirty="0">
                          <a:latin typeface="Palatino Linotype" pitchFamily="18" charset="0"/>
                        </a:rPr>
                        <a:t>A</a:t>
                      </a:r>
                      <a:r>
                        <a:rPr lang="en-US" sz="1800" b="0" baseline="-25000" dirty="0">
                          <a:solidFill>
                            <a:schemeClr val="tx1"/>
                          </a:solidFill>
                          <a:latin typeface="Palatino Linotype" pitchFamily="18" charset="0"/>
                        </a:rPr>
                        <a:t>1</a:t>
                      </a:r>
                      <a:r>
                        <a:rPr lang="en-US" sz="1800" b="0" dirty="0">
                          <a:latin typeface="Palatino Linotype" pitchFamily="18" charset="0"/>
                        </a:rPr>
                        <a:t> =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r>
                        <a:rPr lang="en-US" sz="1800" b="1" i="1" dirty="0">
                          <a:latin typeface="Palatino Linotype" pitchFamily="18" charset="0"/>
                        </a:rPr>
                        <a:t>A</a:t>
                      </a:r>
                      <a:r>
                        <a:rPr lang="en-US" sz="1800" b="0" baseline="-25000" dirty="0">
                          <a:latin typeface="Palatino Linotype" pitchFamily="18" charset="0"/>
                        </a:rPr>
                        <a:t>1</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tc>
                  <a:txBody>
                    <a:bodyPr/>
                    <a:lstStyle/>
                    <a:p>
                      <a:pPr algn="l" fontAlgn="base"/>
                      <a:endParaRPr lang="en-US" sz="1800" b="0" dirty="0">
                        <a:latin typeface="Palatino Linotype" pitchFamily="18" charset="0"/>
                      </a:endParaRPr>
                    </a:p>
                    <a:p>
                      <a:pPr algn="l" fontAlgn="base"/>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NATURAL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6040139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tuples that satisfy the matching criteria, we also include some or all tuples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7244854" y="3377206"/>
            <a:ext cx="3600000" cy="348079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7212016" y="291565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LEFT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714356"/>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80960" y="1711100"/>
            <a:ext cx="11501518"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780928"/>
            <a:ext cx="11146566" cy="3745811"/>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7752184" y="5765660"/>
            <a:ext cx="3744416" cy="8712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7752184" y="3714153"/>
            <a:ext cx="3744416" cy="2615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7752184" y="2836486"/>
            <a:ext cx="3744416" cy="2615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RIGHT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714356"/>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80960" y="1711100"/>
            <a:ext cx="11501518"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626273" y="2777744"/>
            <a:ext cx="10939454" cy="3747600"/>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RIGHT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7373146" cy="16544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Arial" pitchFamily="34" charset="0"/>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sz="1800" dirty="0">
                <a:solidFill>
                  <a:srgbClr val="E0D612"/>
                </a:solidFill>
                <a:latin typeface="Liberation Mono"/>
                <a:cs typeface="Arial" panose="020B0604020202020204" pitchFamily="34" charset="0"/>
              </a:rPr>
              <a:t>RIGHT OUTER JOIN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30767"/>
            <a:ext cx="7373146" cy="18903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1004460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335360" y="1321238"/>
            <a:ext cx="11521280" cy="34778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20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000" dirty="0">
              <a:solidFill>
                <a:schemeClr val="bg2">
                  <a:lumMod val="50000"/>
                </a:schemeClr>
              </a:solidFill>
              <a:latin typeface="Arial" pitchFamily="34" charset="0"/>
              <a:cs typeface="Arial" pitchFamily="34" charset="0"/>
            </a:endParaRP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124744"/>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388622"/>
            <a:ext cx="1054807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520347816"/>
              </p:ext>
            </p:extLst>
          </p:nvPr>
        </p:nvGraphicFramePr>
        <p:xfrm>
          <a:off x="1551898" y="3861048"/>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2498897164"/>
              </p:ext>
            </p:extLst>
          </p:nvPr>
        </p:nvGraphicFramePr>
        <p:xfrm>
          <a:off x="4632155" y="3861050"/>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876658"/>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5624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273615911"/>
              </p:ext>
            </p:extLst>
          </p:nvPr>
        </p:nvGraphicFramePr>
        <p:xfrm>
          <a:off x="7856720" y="3858419"/>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46120121"/>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b="1" dirty="0">
                <a:solidFill>
                  <a:srgbClr val="E0D612"/>
                </a:solidFill>
                <a:latin typeface="Liberation Mono"/>
                <a:cs typeface="Arial" panose="020B0604020202020204" pitchFamily="34" charset="0"/>
              </a:rPr>
              <a:t>like</a:t>
            </a:r>
            <a:r>
              <a:rPr lang="en-IN" dirty="0">
                <a:latin typeface="Liberation Mono"/>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b="1" dirty="0">
                <a:solidFill>
                  <a:srgbClr val="E0D612"/>
                </a:solidFill>
                <a:latin typeface="Liberation Mono"/>
                <a:cs typeface="Arial" panose="020B0604020202020204" pitchFamily="34" charset="0"/>
              </a:rPr>
              <a:t>like</a:t>
            </a:r>
            <a:r>
              <a:rPr lang="en-IN" dirty="0">
                <a:latin typeface="Liberation Mono"/>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219941"/>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DD4A68"/>
                </a:solidFill>
                <a:latin typeface="Liberation Mono"/>
                <a:ea typeface="Times New Roman" panose="02020603050405020304" pitchFamily="18" charset="0"/>
              </a:rPr>
              <a:t>WHERE 1=2</a:t>
            </a:r>
            <a:r>
              <a:rPr lang="en-IN" dirty="0">
                <a:latin typeface="Liberation Mono"/>
                <a:cs typeface="Arial" panose="020B0604020202020204" pitchFamily="34" charset="0"/>
              </a:rPr>
              <a:t>;</a:t>
            </a:r>
          </a:p>
        </p:txBody>
      </p:sp>
      <p:sp>
        <p:nvSpPr>
          <p:cNvPr id="9" name="Rectangle 8"/>
          <p:cNvSpPr/>
          <p:nvPr/>
        </p:nvSpPr>
        <p:spPr>
          <a:xfrm>
            <a:off x="407368" y="2217638"/>
            <a:ext cx="11233248"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949280"/>
            <a:ext cx="10947657"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595406" y="4657564"/>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666844" y="1800043"/>
            <a:ext cx="8786874" cy="923330"/>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1809721" y="3286125"/>
            <a:ext cx="2828595" cy="874535"/>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676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696192" y="2890898"/>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479376" y="464326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479376" y="1219201"/>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t>Name</a:t>
            </a:r>
            <a:r>
              <a:rPr lang="en-IN" b="1" dirty="0"/>
              <a:t> attribute</a:t>
            </a:r>
            <a:r>
              <a:rPr lang="en-IN" dirty="0"/>
              <a:t>: FirstName, MiddleName, and LastName</a:t>
            </a:r>
          </a:p>
          <a:p>
            <a:pPr marL="285750" indent="-285750">
              <a:lnSpc>
                <a:spcPct val="150000"/>
              </a:lnSpc>
              <a:buFont typeface="Arial" panose="020B0604020202020204" pitchFamily="34" charset="0"/>
              <a:buChar char="•"/>
            </a:pPr>
            <a:r>
              <a:rPr lang="en-IN" b="1" i="1" dirty="0"/>
              <a:t>PhoneNumber</a:t>
            </a:r>
            <a:r>
              <a:rPr lang="en-IN" b="1" dirty="0"/>
              <a:t> attribute</a:t>
            </a:r>
            <a:r>
              <a:rPr lang="en-IN" dirty="0"/>
              <a:t>: CountryCode, CityCode, and PhoneNumber</a:t>
            </a:r>
          </a:p>
        </p:txBody>
      </p:sp>
      <p:sp>
        <p:nvSpPr>
          <p:cNvPr id="7" name="Rectangle 6"/>
          <p:cNvSpPr/>
          <p:nvPr/>
        </p:nvSpPr>
        <p:spPr>
          <a:xfrm>
            <a:off x="479376" y="5159767"/>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t>Hobbies</a:t>
            </a:r>
            <a:r>
              <a:rPr lang="en-IN" b="1" dirty="0"/>
              <a:t> attribute</a:t>
            </a:r>
            <a:r>
              <a:rPr lang="en-IN" dirty="0"/>
              <a:t>: reading, hiking, hockey, skiing, photography.</a:t>
            </a:r>
          </a:p>
          <a:p>
            <a:pPr marL="285750" indent="-285750">
              <a:lnSpc>
                <a:spcPct val="150000"/>
              </a:lnSpc>
              <a:buFont typeface="Arial" panose="020B0604020202020204" pitchFamily="34" charset="0"/>
              <a:buChar char="•"/>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570650"/>
            <a:ext cx="9001000" cy="185506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308324"/>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1600200" y="388620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1600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1676400" y="184414"/>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676401"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618912"/>
            <a:ext cx="6192688"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UPDATE</a:t>
            </a:r>
            <a:r>
              <a:rPr lang="en-IN" sz="1600" dirty="0">
                <a:latin typeface="Liberation Mono"/>
                <a:cs typeface="Arial" panose="020B0604020202020204" pitchFamily="34" charset="0"/>
              </a:rPr>
              <a:t> </a:t>
            </a:r>
            <a:r>
              <a:rPr lang="en-IN" sz="1600" dirty="0">
                <a:latin typeface="Liberation Mono"/>
              </a:rPr>
              <a:t>TEMP</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SET dname='xyz' LIMIT 2</a:t>
            </a:r>
            <a:r>
              <a:rPr lang="en-IN" sz="1600" dirty="0">
                <a:latin typeface="Liberation Mono"/>
              </a:rPr>
              <a:t>;</a:t>
            </a: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UPDATE</a:t>
            </a:r>
            <a:r>
              <a:rPr lang="en-IN" sz="1600" dirty="0">
                <a:latin typeface="Liberation Mono"/>
                <a:cs typeface="Arial" panose="020B0604020202020204" pitchFamily="34" charset="0"/>
              </a:rPr>
              <a:t> </a:t>
            </a:r>
            <a:r>
              <a:rPr lang="en-IN" sz="1600" dirty="0">
                <a:latin typeface="Liberation Mono"/>
              </a:rPr>
              <a:t>TEMP</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SET c1='x' ORDER BY loc LIMIT 2</a:t>
            </a:r>
            <a:r>
              <a:rPr lang="en-IN" sz="1600"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UPDATE</a:t>
            </a:r>
            <a:r>
              <a:rPr lang="en-IN" sz="1600" dirty="0">
                <a:latin typeface="Liberation Mono"/>
                <a:cs typeface="Arial" panose="020B0604020202020204" pitchFamily="34" charset="0"/>
              </a:rPr>
              <a:t> </a:t>
            </a:r>
            <a:r>
              <a:rPr lang="en-IN" sz="1600" dirty="0">
                <a:latin typeface="Liberation Mono"/>
              </a:rPr>
              <a:t>TEMP</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SET c1 = 'x' WHERE deptno &lt;50</a:t>
            </a:r>
            <a:r>
              <a:rPr lang="en-IN" sz="1600"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UPDATE</a:t>
            </a:r>
            <a:r>
              <a:rPr lang="en-IN" sz="1600" dirty="0">
                <a:latin typeface="Liberation Mono"/>
                <a:cs typeface="Arial" panose="020B0604020202020204" pitchFamily="34" charset="0"/>
              </a:rPr>
              <a:t> </a:t>
            </a:r>
            <a:r>
              <a:rPr lang="en-IN" sz="1600" dirty="0">
                <a:latin typeface="Liberation Mono"/>
              </a:rPr>
              <a:t>TEMP</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SET c1 = 'x' WHERE deptno &lt;50 LIMIT 2</a:t>
            </a:r>
            <a:r>
              <a:rPr lang="en-IN" sz="1600"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676400" y="1828801"/>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1600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954107"/>
          </a:xfrm>
          <a:prstGeom prst="rect">
            <a:avLst/>
          </a:prstGeom>
          <a:noFill/>
        </p:spPr>
        <p:txBody>
          <a:bodyPr wrap="square">
            <a:spAutoFit/>
          </a:bodyPr>
          <a:lstStyle/>
          <a:p>
            <a:r>
              <a:rPr lang="en-IN" sz="28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5027233"/>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DD4A68"/>
                </a:solidFill>
                <a:latin typeface="Liberation Mono"/>
                <a:ea typeface="Times New Roman" panose="02020603050405020304" pitchFamily="18" charset="0"/>
              </a:rPr>
              <a:t>ORDER BY LOC LIMIT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WHERE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WHERE DEPTNO &lt;50 LIMIT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79369" y="1591510"/>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1600200" y="3318084"/>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1600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1775520" y="1124745"/>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1775521"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308324"/>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r>
              <a:rPr lang="en-IN" sz="2400" dirty="0">
                <a:solidFill>
                  <a:schemeClr val="accent4">
                    <a:lumMod val="75000"/>
                  </a:schemeClr>
                </a:solidFill>
                <a:latin typeface="Arial" panose="020B0604020202020204" pitchFamily="34" charset="0"/>
                <a:cs typeface="Arial" panose="020B0604020202020204" pitchFamily="34" charset="0"/>
              </a:rPr>
              <a:t>(</a:t>
            </a:r>
            <a:r>
              <a:rPr lang="en-IN" sz="2400" i="1" dirty="0">
                <a:solidFill>
                  <a:schemeClr val="accent4">
                    <a:lumMod val="75000"/>
                  </a:schemeClr>
                </a:solidFill>
              </a:rPr>
              <a:t>Entity</a:t>
            </a:r>
            <a:r>
              <a:rPr lang="en-IN" sz="2400" dirty="0">
                <a:solidFill>
                  <a:schemeClr val="accent4">
                    <a:lumMod val="75000"/>
                  </a:schemeClr>
                </a:solidFill>
              </a:rPr>
              <a:t> </a:t>
            </a:r>
            <a:r>
              <a:rPr lang="en-IN" sz="2400" i="1" dirty="0">
                <a:solidFill>
                  <a:schemeClr val="accent4">
                    <a:lumMod val="75000"/>
                  </a:schemeClr>
                </a:solidFill>
              </a:rPr>
              <a:t>integrity</a:t>
            </a:r>
            <a:r>
              <a:rPr lang="en-IN" sz="2400" dirty="0">
                <a:solidFill>
                  <a:schemeClr val="accent4">
                    <a:lumMod val="75000"/>
                  </a:schemeClr>
                </a:solidFill>
              </a:rPr>
              <a:t>)	</a:t>
            </a:r>
            <a:endParaRPr lang="en-IN" dirty="0">
              <a:solidFill>
                <a:schemeClr val="accent4">
                  <a:lumMod val="75000"/>
                </a:schemeClr>
              </a:solidFill>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524315"/>
            <a:chOff x="406574" y="1679200"/>
            <a:chExt cx="9855696" cy="452431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'Task11',.75);</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'Task12',.15);</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4193878"/>
                <a:ext cx="2578923" cy="4906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699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604" y="609601"/>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1600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1986678"/>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676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439593"/>
            <a:ext cx="8208911" cy="3139321"/>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b="1" dirty="0">
                <a:solidFill>
                  <a:srgbClr val="C00000"/>
                </a:solidFill>
                <a:latin typeface="Liberation Mono"/>
                <a:cs typeface="Arial" panose="020B0604020202020204" pitchFamily="34" charset="0"/>
              </a:rPr>
              <a:t>DEFAULT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b="1" dirty="0">
                <a:solidFill>
                  <a:srgbClr val="C00000"/>
                </a:solidFill>
                <a:latin typeface="Liberation Mono"/>
                <a:cs typeface="Arial" panose="020B0604020202020204" pitchFamily="34" charset="0"/>
              </a:rPr>
              <a:t>DEFAULT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5112568"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496855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b="1"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1683505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1" y="4876800"/>
            <a:ext cx="4198393"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65861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36450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60D29BF7-9F11-468A-8017-29DD4A031765}"/>
              </a:ext>
            </a:extLst>
          </p:cNvPr>
          <p:cNvSpPr/>
          <p:nvPr/>
        </p:nvSpPr>
        <p:spPr>
          <a:xfrm>
            <a:off x="108578" y="5229200"/>
            <a:ext cx="11964086" cy="923330"/>
          </a:xfrm>
          <a:prstGeom prst="rect">
            <a:avLst/>
          </a:prstGeom>
        </p:spPr>
        <p:txBody>
          <a:bodyPr wrap="square">
            <a:spAutoFit/>
          </a:bodyPr>
          <a:lstStyle/>
          <a:p>
            <a:pPr marL="285750" indent="-285750">
              <a:buFont typeface="Arial" panose="020B0604020202020204" pitchFamily="34" charset="0"/>
              <a:buChar char="•"/>
            </a:pPr>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val="408514119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7488832"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138087"/>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77269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495E03D-2823-4F59-8326-91B9D2E19E23}"/>
              </a:ext>
            </a:extLst>
          </p:cNvPr>
          <p:cNvSpPr/>
          <p:nvPr/>
        </p:nvSpPr>
        <p:spPr>
          <a:xfrm>
            <a:off x="479376" y="3307504"/>
            <a:ext cx="11161239" cy="1015663"/>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When you select a column with type ZEROFILL it pads the displayed value of the field with zeros up to the display width specified in the column definition. Values longer than the display width are not truncated.</a:t>
            </a:r>
          </a:p>
        </p:txBody>
      </p:sp>
    </p:spTree>
    <p:extLst>
      <p:ext uri="{BB962C8B-B14F-4D97-AF65-F5344CB8AC3E}">
        <p14:creationId xmlns:p14="http://schemas.microsoft.com/office/powerpoint/2010/main" val="66294670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r>
              <a:rPr lang="en-IN" dirty="0">
                <a:latin typeface="Liberation Mono"/>
                <a:cs typeface="Arial" panose="020B0604020202020204" pitchFamily="34" charset="0"/>
              </a:rPr>
              <a:t>);</a:t>
            </a:r>
          </a:p>
        </p:txBody>
      </p:sp>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6506406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801314"/>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aadhar_card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aadhar_card are columns, EmployeeID is preferable choice, as aadhar_card are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aadhar_card are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aadhar_card are columns, then you can make FullName + DateOfBirth as Composite primary Key. But still there can be a narrow chance of duplicate row.</a:t>
            </a:r>
          </a:p>
        </p:txBody>
      </p:sp>
      <p:sp>
        <p:nvSpPr>
          <p:cNvPr id="8" name="Rectangle 7">
            <a:extLst>
              <a:ext uri="{FF2B5EF4-FFF2-40B4-BE49-F238E27FC236}">
                <a16:creationId xmlns:a16="http://schemas.microsoft.com/office/drawing/2014/main" id="{E6878867-0B55-4435-9B9D-766BF2854841}"/>
              </a:ext>
            </a:extLst>
          </p:cNvPr>
          <p:cNvSpPr/>
          <p:nvPr/>
        </p:nvSpPr>
        <p:spPr>
          <a:xfrm>
            <a:off x="47328" y="134249"/>
            <a:ext cx="7812868" cy="430887"/>
          </a:xfrm>
          <a:prstGeom prst="rect">
            <a:avLst/>
          </a:prstGeom>
          <a:noFill/>
        </p:spPr>
        <p:txBody>
          <a:bodyPr wrap="square">
            <a:spAutoFit/>
          </a:bodyPr>
          <a:lstStyle/>
          <a:p>
            <a:r>
              <a:rPr lang="en-US" sz="2200" b="1" i="1" dirty="0">
                <a:solidFill>
                  <a:schemeClr val="accent4">
                    <a:lumMod val="50000"/>
                  </a:schemeClr>
                </a:solidFill>
                <a:latin typeface="Gentium Basic"/>
              </a:rPr>
              <a:t>r </a:t>
            </a:r>
            <a:r>
              <a:rPr lang="en-US" sz="2200" dirty="0">
                <a:solidFill>
                  <a:schemeClr val="accent4">
                    <a:lumMod val="50000"/>
                  </a:schemeClr>
                </a:solidFill>
                <a:latin typeface="Gentium Basic"/>
              </a:rPr>
              <a:t>= Employee { EmployeeID, FullName, aadhar_card, DateOfBirth }</a:t>
            </a:r>
          </a:p>
        </p:txBody>
      </p:sp>
    </p:spTree>
    <p:extLst>
      <p:ext uri="{BB962C8B-B14F-4D97-AF65-F5344CB8AC3E}">
        <p14:creationId xmlns:p14="http://schemas.microsoft.com/office/powerpoint/2010/main" val="4242762359"/>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Primary Key</a:t>
            </a:r>
          </a:p>
        </p:txBody>
      </p:sp>
      <p:sp>
        <p:nvSpPr>
          <p:cNvPr id="2" name="Rectangle 1"/>
          <p:cNvSpPr/>
          <p:nvPr/>
        </p:nvSpPr>
        <p:spPr>
          <a:xfrm>
            <a:off x="1676977"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977" y="757469"/>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977"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951"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812486" y="1168674"/>
            <a:ext cx="9459978" cy="5572693"/>
          </a:xfrm>
          <a:prstGeom prst="rect">
            <a:avLst/>
          </a:prstGeom>
        </p:spPr>
      </p:pic>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1757715"/>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1759201"/>
            <a:ext cx="385242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solidFill>
                  <a:srgbClr val="C00000"/>
                </a:solidFill>
                <a:latin typeface="Liberation Mono"/>
                <a:cs typeface="Arial" panose="020B0604020202020204" pitchFamily="34" charset="0"/>
              </a:rPr>
              <a:t>   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005064"/>
            <a:ext cx="5976664"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005064"/>
            <a:ext cx="4190160" cy="2031325"/>
          </a:xfrm>
          <a:prstGeom prst="rect">
            <a:avLst/>
          </a:prstGeom>
          <a:noFill/>
        </p:spPr>
        <p:txBody>
          <a:bodyPr wrap="square">
            <a:spAutoFit/>
          </a:bodyPr>
          <a:lstStyle/>
          <a:p>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latin typeface="Liberation Mono"/>
              </a:rPr>
              <a:t> </a:t>
            </a:r>
            <a:r>
              <a:rPr lang="en-US" dirty="0">
                <a:solidFill>
                  <a:srgbClr val="C00000"/>
                </a:solidFill>
                <a:latin typeface="Liberation Mono"/>
                <a:cs typeface="Arial" panose="020B0604020202020204" pitchFamily="34" charset="0"/>
              </a:rPr>
              <a:t>NULL</a:t>
            </a:r>
            <a:r>
              <a:rPr lang="en-US" dirty="0">
                <a:latin typeface="Liberation Mono"/>
              </a:rPr>
              <a:t> </a:t>
            </a:r>
            <a:r>
              <a:rPr lang="en-US" dirty="0">
                <a:solidFill>
                  <a:srgbClr val="C00000"/>
                </a:solidFill>
                <a:latin typeface="Liberation Mono"/>
                <a:cs typeface="Arial" panose="020B0604020202020204" pitchFamily="34" charset="0"/>
              </a:rPr>
              <a:t>UNIQUE</a:t>
            </a:r>
            <a:r>
              <a:rPr lang="en-US" dirty="0">
                <a:latin typeface="Liberation Mono"/>
              </a:rPr>
              <a:t>,</a:t>
            </a:r>
          </a:p>
          <a:p>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894798" y="4077072"/>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894798" y="1753977"/>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93851692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43761501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0238732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020323"/>
            <a:ext cx="5544616"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452683"/>
            <a:ext cx="4221079"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1556560"/>
            <a:ext cx="3782833"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Tree>
    <p:extLst>
      <p:ext uri="{BB962C8B-B14F-4D97-AF65-F5344CB8AC3E}">
        <p14:creationId xmlns:p14="http://schemas.microsoft.com/office/powerpoint/2010/main" val="140717942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21575" y="1614613"/>
            <a:ext cx="5544616"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239114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785652"/>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157192"/>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9145016"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191344" y="1124744"/>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1104133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a:t>
            </a:r>
            <a:r>
              <a:rPr lang="en-IN" dirty="0" err="1">
                <a:latin typeface="Liberation Mono"/>
                <a:ea typeface="Times New Roman" panose="02020603050405020304" pitchFamily="18" charset="0"/>
              </a:rPr>
              <a:t>shop_id</a:t>
            </a:r>
            <a:r>
              <a:rPr lang="en-IN" dirty="0">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8060172" y="794402"/>
            <a:ext cx="3990889" cy="769441"/>
          </a:xfrm>
          <a:prstGeom prst="rect">
            <a:avLst/>
          </a:prstGeom>
          <a:solidFill>
            <a:schemeClr val="accent5">
              <a:lumMod val="50000"/>
            </a:schemeClr>
          </a:solidFill>
        </p:spPr>
        <p:txBody>
          <a:bodyPr wrap="square">
            <a:spAutoFit/>
          </a:bodyPr>
          <a:lstStyle/>
          <a:p>
            <a:r>
              <a:rPr lang="en-IN" sz="2200" dirty="0">
                <a:solidFill>
                  <a:schemeClr val="bg1">
                    <a:lumMod val="95000"/>
                  </a:schemeClr>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0077AA"/>
                </a:solidFill>
                <a:latin typeface="Liberation Mono"/>
                <a:ea typeface="Times New Roman" panose="02020603050405020304" pitchFamily="18"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0077AA"/>
                </a:solidFill>
                <a:latin typeface="Liberation Mono"/>
                <a:ea typeface="Times New Roman" panose="02020603050405020304" pitchFamily="18"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0111418"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Arial" panose="020B0604020202020204" pitchFamily="34" charset="0"/>
                <a:cs typeface="Arial" panose="020B0604020202020204" pitchFamily="34" charset="0"/>
              </a:rPr>
              <a:t>Domain Constraint = </a:t>
            </a:r>
            <a:r>
              <a:rPr lang="en-IN" dirty="0">
                <a:solidFill>
                  <a:schemeClr val="tx1">
                    <a:lumMod val="65000"/>
                    <a:lumOff val="35000"/>
                  </a:schemeClr>
                </a:solidFill>
                <a:latin typeface="Arial" panose="020B0604020202020204" pitchFamily="34"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0111418" cy="646331"/>
          </a:xfrm>
          <a:prstGeom prst="rect">
            <a:avLst/>
          </a:prstGeom>
        </p:spPr>
        <p:txBody>
          <a:bodyPr wrap="square">
            <a:spAutoFit/>
          </a:bodyPr>
          <a:lstStyle/>
          <a:p>
            <a:r>
              <a:rPr lang="en-IN" b="1" dirty="0">
                <a:solidFill>
                  <a:srgbClr val="0089A4"/>
                </a:solidFill>
                <a:latin typeface="Arial" panose="020B0604020202020204" pitchFamily="34" charset="0"/>
                <a:cs typeface="Arial" panose="020B0604020202020204" pitchFamily="34" charset="0"/>
              </a:rPr>
              <a:t>Data</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integrity:</a:t>
            </a:r>
            <a:r>
              <a:rPr lang="en-IN" dirty="0">
                <a:solidFill>
                  <a:srgbClr val="0089A4"/>
                </a:solidFill>
                <a:latin typeface="Arial" panose="020B0604020202020204" pitchFamily="34" charset="0"/>
                <a:cs typeface="Arial" panose="020B0604020202020204" pitchFamily="34" charset="0"/>
              </a:rPr>
              <a:t> </a:t>
            </a:r>
            <a:r>
              <a:rPr lang="en-IN" dirty="0">
                <a:solidFill>
                  <a:schemeClr val="tx1">
                    <a:lumMod val="65000"/>
                    <a:lumOff val="35000"/>
                  </a:schemeClr>
                </a:solidFill>
                <a:latin typeface="Arial" panose="020B0604020202020204" pitchFamily="34"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Arial" panose="020B0604020202020204" pitchFamily="34" charset="0"/>
                <a:cs typeface="Arial" panose="020B0604020202020204" pitchFamily="34" charset="0"/>
              </a:rPr>
              <a:t>Entity</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primary key. 		</a:t>
            </a:r>
          </a:p>
          <a:p>
            <a:pPr>
              <a:lnSpc>
                <a:spcPct val="150000"/>
              </a:lnSpc>
            </a:pPr>
            <a:r>
              <a:rPr lang="en-IN" b="1" i="1" dirty="0">
                <a:solidFill>
                  <a:srgbClr val="006C86"/>
                </a:solidFill>
                <a:latin typeface="Arial" panose="020B0604020202020204" pitchFamily="34" charset="0"/>
                <a:cs typeface="Arial" panose="020B0604020202020204" pitchFamily="34" charset="0"/>
              </a:rPr>
              <a:t>Referential</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foreign key.</a:t>
            </a:r>
          </a:p>
          <a:p>
            <a:pPr>
              <a:lnSpc>
                <a:spcPct val="150000"/>
              </a:lnSpc>
            </a:pPr>
            <a:r>
              <a:rPr lang="en-IN" b="1" i="1" dirty="0">
                <a:solidFill>
                  <a:srgbClr val="006C86"/>
                </a:solidFill>
                <a:latin typeface="Arial" panose="020B0604020202020204" pitchFamily="34" charset="0"/>
                <a:cs typeface="Arial" panose="020B0604020202020204" pitchFamily="34" charset="0"/>
              </a:rPr>
              <a:t>Domain</a:t>
            </a:r>
            <a:r>
              <a:rPr lang="en-IN" i="1"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i="1" dirty="0">
                <a:solidFill>
                  <a:srgbClr val="006C86"/>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Arial" panose="020B0604020202020204" pitchFamily="34" charset="0"/>
                <a:cs typeface="Arial" panose="020B0604020202020204" pitchFamily="34" charset="0"/>
              </a:rPr>
              <a:t>Three types of integrity constraints: </a:t>
            </a:r>
            <a:r>
              <a:rPr lang="en-IN" b="1" i="1" dirty="0">
                <a:solidFill>
                  <a:srgbClr val="0089A4"/>
                </a:solidFill>
                <a:latin typeface="Arial" panose="020B0604020202020204" pitchFamily="34" charset="0"/>
                <a:cs typeface="Arial" panose="020B0604020202020204" pitchFamily="34" charset="0"/>
              </a:rPr>
              <a:t>entity integrity, referential integrity and domain integrity</a:t>
            </a:r>
            <a:r>
              <a:rPr lang="en-IN" dirty="0">
                <a:solidFill>
                  <a:srgbClr val="0089A4"/>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Literals, deterministic built-in functions, and operators are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Sub-queries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endParaRPr lang="en-US" sz="800" dirty="0">
              <a:solidFill>
                <a:srgbClr val="006C86"/>
              </a:solidFill>
              <a:latin typeface="Arial" panose="020B0604020202020204" pitchFamily="34" charset="0"/>
              <a:cs typeface="Arial" panose="020B0604020202020204" pitchFamily="34" charset="0"/>
            </a:endParaRPr>
          </a:p>
          <a:p>
            <a:r>
              <a:rPr lang="en-US" dirty="0">
                <a:solidFill>
                  <a:srgbClr val="006C86"/>
                </a:solidFill>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903065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Liberation Mono"/>
                <a:ea typeface="Times New Roman" panose="02020603050405020304" pitchFamily="18" charset="0"/>
              </a:rPr>
              <a:t>CREATE</a:t>
            </a:r>
            <a:r>
              <a:rPr lang="en-US" sz="1600" dirty="0">
                <a:latin typeface="Liberation Mono"/>
                <a:cs typeface="Arial" pitchFamily="34" charset="0"/>
              </a:rPr>
              <a:t> </a:t>
            </a:r>
            <a:r>
              <a:rPr lang="en-US" sz="1600" dirty="0">
                <a:solidFill>
                  <a:srgbClr val="0077AA"/>
                </a:solidFill>
                <a:latin typeface="Liberation Mono"/>
                <a:ea typeface="Times New Roman" panose="02020603050405020304" pitchFamily="18" charset="0"/>
              </a:rPr>
              <a:t>TABLE</a:t>
            </a:r>
            <a:r>
              <a:rPr lang="en-US" sz="1600" dirty="0">
                <a:latin typeface="Liberation Mono"/>
                <a:cs typeface="Arial" pitchFamily="34" charset="0"/>
              </a:rPr>
              <a:t> </a:t>
            </a:r>
            <a:r>
              <a:rPr lang="en-IN" sz="1600" dirty="0">
                <a:latin typeface="Liberation Mono"/>
                <a:cs typeface="Arial" panose="020B0604020202020204" pitchFamily="34" charset="0"/>
              </a:rPr>
              <a:t>TEST</a:t>
            </a:r>
            <a:r>
              <a:rPr lang="en-IN" sz="1600" dirty="0">
                <a:solidFill>
                  <a:schemeClr val="bg1">
                    <a:lumMod val="65000"/>
                  </a:schemeClr>
                </a:solidFill>
                <a:latin typeface="Liberation Mono"/>
                <a:cs typeface="Arial" panose="020B0604020202020204" pitchFamily="34" charset="0"/>
              </a:rPr>
              <a:t> (</a:t>
            </a:r>
            <a:r>
              <a:rPr lang="en-US" sz="1600" dirty="0">
                <a:solidFill>
                  <a:srgbClr val="C00000"/>
                </a:solidFill>
                <a:latin typeface="Liberation Mono"/>
                <a:cs typeface="Arial" panose="020B0604020202020204" pitchFamily="34" charset="0"/>
              </a:rPr>
              <a:t>CHECK(C3 &gt; (C1 + C2))</a:t>
            </a:r>
            <a:r>
              <a:rPr lang="en-US" sz="1600" dirty="0">
                <a:latin typeface="Liberation Mono"/>
                <a:cs typeface="Arial" pitchFamily="34" charset="0"/>
              </a:rPr>
              <a:t>, C1 INT, C2 INT, C3 INT</a:t>
            </a:r>
            <a:r>
              <a:rPr lang="en-IN" sz="1600" dirty="0">
                <a:solidFill>
                  <a:schemeClr val="bg1">
                    <a:lumMod val="65000"/>
                  </a:schemeClr>
                </a:solidFill>
                <a:latin typeface="Liberation Mono"/>
                <a:cs typeface="Arial" panose="020B0604020202020204" pitchFamily="34" charset="0"/>
              </a:rPr>
              <a:t>)</a:t>
            </a:r>
            <a:r>
              <a:rPr lang="en-US" sz="1600" dirty="0">
                <a:latin typeface="Liberation Mono"/>
                <a:cs typeface="Arial" pitchFamily="34" charset="0"/>
              </a:rPr>
              <a:t>;</a:t>
            </a:r>
          </a:p>
          <a:p>
            <a:pPr marL="342900" indent="-342900">
              <a:lnSpc>
                <a:spcPct val="150000"/>
              </a:lnSpc>
              <a:buFont typeface="+mj-lt"/>
              <a:buAutoNum type="arabicPeriod"/>
            </a:pPr>
            <a:r>
              <a:rPr lang="en-US" sz="1600" dirty="0">
                <a:solidFill>
                  <a:srgbClr val="0077AA"/>
                </a:solidFill>
                <a:latin typeface="Liberation Mono"/>
                <a:ea typeface="Times New Roman" panose="02020603050405020304" pitchFamily="18" charset="0"/>
              </a:rPr>
              <a:t>CREATE</a:t>
            </a:r>
            <a:r>
              <a:rPr lang="en-US" sz="1600" dirty="0">
                <a:latin typeface="Liberation Mono"/>
                <a:cs typeface="Arial" pitchFamily="34" charset="0"/>
              </a:rPr>
              <a:t> </a:t>
            </a:r>
            <a:r>
              <a:rPr lang="en-US" sz="1600" dirty="0">
                <a:solidFill>
                  <a:srgbClr val="0077AA"/>
                </a:solidFill>
                <a:latin typeface="Liberation Mono"/>
                <a:ea typeface="Times New Roman" panose="02020603050405020304" pitchFamily="18" charset="0"/>
              </a:rPr>
              <a:t>TABLE</a:t>
            </a:r>
            <a:r>
              <a:rPr lang="en-US" sz="1600" dirty="0">
                <a:latin typeface="Liberation Mono"/>
                <a:cs typeface="Arial" pitchFamily="34" charset="0"/>
              </a:rPr>
              <a:t> </a:t>
            </a:r>
            <a:r>
              <a:rPr lang="en-IN" sz="1600" dirty="0">
                <a:latin typeface="Liberation Mono"/>
                <a:cs typeface="Arial" panose="020B0604020202020204" pitchFamily="34" charset="0"/>
              </a:rPr>
              <a:t>TEST</a:t>
            </a:r>
            <a:r>
              <a:rPr lang="en-IN" sz="1600" dirty="0">
                <a:solidFill>
                  <a:schemeClr val="bg1">
                    <a:lumMod val="65000"/>
                  </a:schemeClr>
                </a:solidFill>
                <a:latin typeface="Liberation Mono"/>
                <a:cs typeface="Arial" panose="020B0604020202020204" pitchFamily="34" charset="0"/>
              </a:rPr>
              <a:t> (</a:t>
            </a:r>
            <a:r>
              <a:rPr lang="en-US" sz="1600" dirty="0">
                <a:latin typeface="Liberation Mono"/>
                <a:cs typeface="Arial" pitchFamily="34" charset="0"/>
              </a:rPr>
              <a:t>C1 INT, C2 INT, C3 INT, </a:t>
            </a:r>
            <a:r>
              <a:rPr lang="en-US" sz="1600" dirty="0">
                <a:solidFill>
                  <a:srgbClr val="C00000"/>
                </a:solidFill>
                <a:latin typeface="Liberation Mono"/>
                <a:cs typeface="Arial" panose="020B0604020202020204" pitchFamily="34" charset="0"/>
              </a:rPr>
              <a:t>CHECK(C3 &gt; (C1 + C2))</a:t>
            </a:r>
            <a:r>
              <a:rPr lang="en-IN" sz="1600" dirty="0">
                <a:solidFill>
                  <a:schemeClr val="bg1">
                    <a:lumMod val="65000"/>
                  </a:schemeClr>
                </a:solidFill>
                <a:latin typeface="Liberation Mono"/>
                <a:cs typeface="Arial" panose="020B0604020202020204" pitchFamily="34" charset="0"/>
              </a:rPr>
              <a:t>)</a:t>
            </a:r>
            <a:r>
              <a:rPr lang="en-US" sz="1600" dirty="0">
                <a:latin typeface="Liberation Mono"/>
                <a:cs typeface="Arial" pitchFamily="34" charset="0"/>
              </a:rPr>
              <a:t>;</a:t>
            </a:r>
          </a:p>
          <a:p>
            <a:pPr marL="342900" indent="-342900">
              <a:lnSpc>
                <a:spcPct val="150000"/>
              </a:lnSpc>
              <a:buFont typeface="+mj-lt"/>
              <a:buAutoNum type="arabicPeriod"/>
            </a:pPr>
            <a:r>
              <a:rPr lang="en-US" sz="1600" dirty="0">
                <a:solidFill>
                  <a:srgbClr val="0077AA"/>
                </a:solidFill>
                <a:latin typeface="Liberation Mono"/>
                <a:ea typeface="Times New Roman" panose="02020603050405020304" pitchFamily="18" charset="0"/>
              </a:rPr>
              <a:t>CREATE</a:t>
            </a:r>
            <a:r>
              <a:rPr lang="en-US" sz="1600" dirty="0">
                <a:latin typeface="Liberation Mono"/>
                <a:cs typeface="Arial" pitchFamily="34" charset="0"/>
              </a:rPr>
              <a:t> </a:t>
            </a:r>
            <a:r>
              <a:rPr lang="en-US" sz="1600" dirty="0">
                <a:solidFill>
                  <a:srgbClr val="0077AA"/>
                </a:solidFill>
                <a:latin typeface="Liberation Mono"/>
                <a:ea typeface="Times New Roman" panose="02020603050405020304" pitchFamily="18" charset="0"/>
              </a:rPr>
              <a:t>TABLE</a:t>
            </a:r>
            <a:r>
              <a:rPr lang="en-US" sz="1600" dirty="0">
                <a:latin typeface="Liberation Mono"/>
                <a:cs typeface="Arial" pitchFamily="34" charset="0"/>
              </a:rPr>
              <a:t> </a:t>
            </a:r>
            <a:r>
              <a:rPr lang="en-IN" sz="1600" dirty="0">
                <a:latin typeface="Liberation Mono"/>
                <a:cs typeface="Arial" panose="020B0604020202020204" pitchFamily="34" charset="0"/>
              </a:rPr>
              <a:t>TEST</a:t>
            </a:r>
            <a:r>
              <a:rPr lang="en-IN" sz="1600" dirty="0">
                <a:solidFill>
                  <a:schemeClr val="bg1">
                    <a:lumMod val="65000"/>
                  </a:schemeClr>
                </a:solidFill>
                <a:latin typeface="Liberation Mono"/>
                <a:cs typeface="Arial" panose="020B0604020202020204" pitchFamily="34" charset="0"/>
              </a:rPr>
              <a:t> (</a:t>
            </a:r>
            <a:r>
              <a:rPr lang="en-US" sz="1600" dirty="0">
                <a:solidFill>
                  <a:srgbClr val="C00000"/>
                </a:solidFill>
                <a:latin typeface="Liberation Mono"/>
                <a:cs typeface="Arial" panose="020B0604020202020204" pitchFamily="34" charset="0"/>
              </a:rPr>
              <a:t>CHECK(C3 &gt; (C1 + C2))</a:t>
            </a:r>
            <a:r>
              <a:rPr lang="en-US" sz="1600" dirty="0">
                <a:latin typeface="Liberation Mono"/>
                <a:cs typeface="Arial" pitchFamily="34" charset="0"/>
              </a:rPr>
              <a:t>, </a:t>
            </a:r>
            <a:r>
              <a:rPr lang="en-US" sz="1600" dirty="0">
                <a:solidFill>
                  <a:srgbClr val="C00000"/>
                </a:solidFill>
                <a:latin typeface="Liberation Mono"/>
                <a:cs typeface="Arial" panose="020B0604020202020204" pitchFamily="34" charset="0"/>
              </a:rPr>
              <a:t>PRIMARY</a:t>
            </a:r>
            <a:r>
              <a:rPr lang="en-US" sz="1600" dirty="0">
                <a:latin typeface="Liberation Mono"/>
                <a:cs typeface="Arial" pitchFamily="34" charset="0"/>
              </a:rPr>
              <a:t> </a:t>
            </a:r>
            <a:r>
              <a:rPr lang="en-US" sz="1600" dirty="0">
                <a:solidFill>
                  <a:srgbClr val="C00000"/>
                </a:solidFill>
                <a:latin typeface="Liberation Mono"/>
                <a:cs typeface="Arial" panose="020B0604020202020204" pitchFamily="34" charset="0"/>
              </a:rPr>
              <a:t>KEY(C1)</a:t>
            </a:r>
            <a:r>
              <a:rPr lang="en-US" sz="1600" dirty="0">
                <a:latin typeface="Liberation Mono"/>
                <a:cs typeface="Arial" pitchFamily="34" charset="0"/>
              </a:rPr>
              <a:t>, C1 INT, C2 INT, C3 INT</a:t>
            </a:r>
            <a:r>
              <a:rPr lang="en-IN" sz="1600" dirty="0">
                <a:solidFill>
                  <a:schemeClr val="bg1">
                    <a:lumMod val="65000"/>
                  </a:schemeClr>
                </a:solidFill>
                <a:latin typeface="Liberation Mono"/>
                <a:cs typeface="Arial" panose="020B0604020202020204" pitchFamily="34" charset="0"/>
              </a:rPr>
              <a:t>)</a:t>
            </a:r>
            <a:r>
              <a:rPr lang="en-US" sz="1600"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2774701"/>
            <a:ext cx="8411524" cy="830997"/>
          </a:xfrm>
          <a:prstGeom prst="rect">
            <a:avLst/>
          </a:prstGeom>
        </p:spPr>
        <p:txBody>
          <a:bodyPr wrap="square">
            <a:spAutoFit/>
          </a:bodyPr>
          <a:lstStyle/>
          <a:p>
            <a:r>
              <a:rPr lang="en-IN" sz="1600" dirty="0">
                <a:solidFill>
                  <a:srgbClr val="0077AA"/>
                </a:solidFill>
                <a:latin typeface="Liberation Mono"/>
                <a:cs typeface="Arial" panose="020B0604020202020204" pitchFamily="34" charset="0"/>
              </a:rPr>
              <a:t>ALTER</a:t>
            </a:r>
            <a:r>
              <a:rPr lang="en-IN" sz="1600" dirty="0">
                <a:latin typeface="Liberation Mono"/>
                <a:cs typeface="Arial" panose="020B0604020202020204" pitchFamily="34" charset="0"/>
              </a:rPr>
              <a:t> </a:t>
            </a:r>
            <a:r>
              <a:rPr lang="en-IN" sz="1600" dirty="0">
                <a:solidFill>
                  <a:srgbClr val="0077AA"/>
                </a:solidFill>
                <a:latin typeface="Liberation Mono"/>
                <a:cs typeface="Arial" panose="020B0604020202020204" pitchFamily="34" charset="0"/>
              </a:rPr>
              <a:t>TABLE</a:t>
            </a:r>
            <a:r>
              <a:rPr lang="en-IN" sz="1600" dirty="0">
                <a:latin typeface="Liberation Mono"/>
                <a:cs typeface="Arial" panose="020B0604020202020204" pitchFamily="34" charset="0"/>
              </a:rPr>
              <a:t> TEST </a:t>
            </a:r>
            <a:r>
              <a:rPr lang="en-IN" sz="1600" dirty="0">
                <a:solidFill>
                  <a:srgbClr val="0077AA"/>
                </a:solidFill>
                <a:latin typeface="Liberation Mono"/>
                <a:cs typeface="Arial" panose="020B0604020202020204" pitchFamily="34" charset="0"/>
              </a:rPr>
              <a:t>ADD</a:t>
            </a:r>
            <a:r>
              <a:rPr lang="en-IN" sz="1600" dirty="0">
                <a:latin typeface="Liberation Mono"/>
                <a:cs typeface="Arial" panose="020B0604020202020204" pitchFamily="34" charset="0"/>
              </a:rPr>
              <a:t> </a:t>
            </a:r>
            <a:r>
              <a:rPr lang="en-IN" sz="1600" dirty="0">
                <a:solidFill>
                  <a:srgbClr val="0077AA"/>
                </a:solidFill>
                <a:latin typeface="Liberation Mono"/>
                <a:cs typeface="Arial" panose="020B0604020202020204" pitchFamily="34" charset="0"/>
              </a:rPr>
              <a:t>CONSTRAINT</a:t>
            </a:r>
            <a:r>
              <a:rPr lang="en-IN" sz="1600" dirty="0">
                <a:latin typeface="Liberation Mono"/>
                <a:cs typeface="Arial" panose="020B0604020202020204" pitchFamily="34" charset="0"/>
              </a:rPr>
              <a:t> </a:t>
            </a:r>
            <a:r>
              <a:rPr lang="en-IN" sz="1600" dirty="0">
                <a:solidFill>
                  <a:srgbClr val="FF0000"/>
                </a:solidFill>
                <a:latin typeface="Liberation Mono"/>
                <a:cs typeface="Arial" panose="020B0604020202020204" pitchFamily="34" charset="0"/>
              </a:rPr>
              <a:t>CHK_ID </a:t>
            </a:r>
            <a:r>
              <a:rPr lang="en-IN" sz="1600" dirty="0">
                <a:latin typeface="Liberation Mono"/>
                <a:cs typeface="Arial" panose="020B0604020202020204" pitchFamily="34" charset="0"/>
              </a:rPr>
              <a:t>CHECK (ID &gt;10);</a:t>
            </a:r>
          </a:p>
          <a:p>
            <a:endParaRPr lang="en-IN" sz="1600" dirty="0">
              <a:latin typeface="Liberation Mono"/>
              <a:cs typeface="Arial" panose="020B0604020202020204" pitchFamily="34" charset="0"/>
            </a:endParaRPr>
          </a:p>
          <a:p>
            <a:r>
              <a:rPr lang="en-US" sz="1600" dirty="0">
                <a:solidFill>
                  <a:srgbClr val="0077AA"/>
                </a:solidFill>
                <a:latin typeface="Liberation Mono"/>
                <a:cs typeface="Arial" panose="020B0604020202020204" pitchFamily="34" charset="0"/>
              </a:rPr>
              <a:t>ALTER</a:t>
            </a:r>
            <a:r>
              <a:rPr lang="en-US" sz="1600" dirty="0">
                <a:latin typeface="Liberation Mono"/>
                <a:cs typeface="Arial" panose="020B0604020202020204" pitchFamily="34" charset="0"/>
              </a:rPr>
              <a:t> </a:t>
            </a:r>
            <a:r>
              <a:rPr lang="en-US" sz="1600" dirty="0">
                <a:solidFill>
                  <a:srgbClr val="0077AA"/>
                </a:solidFill>
                <a:latin typeface="Liberation Mono"/>
                <a:cs typeface="Arial" panose="020B0604020202020204" pitchFamily="34" charset="0"/>
              </a:rPr>
              <a:t>TABLE</a:t>
            </a:r>
            <a:r>
              <a:rPr lang="en-US" sz="1600" dirty="0">
                <a:latin typeface="Liberation Mono"/>
                <a:cs typeface="Arial" panose="020B0604020202020204" pitchFamily="34" charset="0"/>
              </a:rPr>
              <a:t> </a:t>
            </a:r>
            <a:r>
              <a:rPr lang="en-IN" sz="1600" dirty="0">
                <a:latin typeface="Liberation Mono"/>
                <a:cs typeface="Arial" panose="020B0604020202020204" pitchFamily="34" charset="0"/>
              </a:rPr>
              <a:t>TEST</a:t>
            </a:r>
            <a:r>
              <a:rPr lang="en-US" sz="1600" dirty="0">
                <a:latin typeface="Liberation Mono"/>
                <a:cs typeface="Arial" panose="020B0604020202020204" pitchFamily="34" charset="0"/>
              </a:rPr>
              <a:t> </a:t>
            </a:r>
            <a:r>
              <a:rPr lang="en-US" sz="1600" dirty="0">
                <a:solidFill>
                  <a:srgbClr val="0077AA"/>
                </a:solidFill>
                <a:latin typeface="Liberation Mono"/>
                <a:cs typeface="Arial" panose="020B0604020202020204" pitchFamily="34" charset="0"/>
              </a:rPr>
              <a:t>DROP</a:t>
            </a:r>
            <a:r>
              <a:rPr lang="en-US" sz="1600" dirty="0">
                <a:latin typeface="Liberation Mono"/>
                <a:cs typeface="Arial" panose="020B0604020202020204" pitchFamily="34" charset="0"/>
              </a:rPr>
              <a:t> </a:t>
            </a:r>
            <a:r>
              <a:rPr lang="en-US" sz="1600" dirty="0">
                <a:solidFill>
                  <a:srgbClr val="0077AA"/>
                </a:solidFill>
                <a:latin typeface="Liberation Mono"/>
                <a:cs typeface="Arial" panose="020B0604020202020204" pitchFamily="34" charset="0"/>
              </a:rPr>
              <a:t>CHECK</a:t>
            </a:r>
            <a:r>
              <a:rPr lang="en-US" sz="1600" dirty="0">
                <a:latin typeface="Liberation Mono"/>
                <a:cs typeface="Arial" panose="020B0604020202020204" pitchFamily="34" charset="0"/>
              </a:rPr>
              <a:t> </a:t>
            </a:r>
            <a:r>
              <a:rPr lang="en-US" sz="1600" dirty="0">
                <a:solidFill>
                  <a:srgbClr val="FF0000"/>
                </a:solidFill>
                <a:latin typeface="Liberation Mono"/>
                <a:cs typeface="Arial" panose="020B0604020202020204" pitchFamily="34" charset="0"/>
              </a:rPr>
              <a:t>CHK_ID</a:t>
            </a:r>
            <a:r>
              <a:rPr lang="en-US" sz="1600" dirty="0">
                <a:latin typeface="Liberation Mono"/>
                <a:cs typeface="Arial" panose="020B0604020202020204" pitchFamily="34" charset="0"/>
              </a:rPr>
              <a:t>;</a:t>
            </a:r>
            <a:endParaRPr lang="en-IN" sz="1600"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6598538" cy="1711366"/>
          </a:xfrm>
          <a:prstGeom prst="rect">
            <a:avLst/>
          </a:prstGeom>
        </p:spPr>
        <p:txBody>
          <a:bodyPr wrap="none">
            <a:spAutoFit/>
          </a:bodyPr>
          <a:lstStyle/>
          <a:p>
            <a:pPr>
              <a:lnSpc>
                <a:spcPct val="150000"/>
              </a:lnSpc>
            </a:pPr>
            <a:r>
              <a:rPr lang="en-IN" sz="1600"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ENGINE = InnoDB</a:t>
            </a:r>
          </a:p>
          <a:p>
            <a:pPr>
              <a:lnSpc>
                <a:spcPct val="150000"/>
              </a:lnSpc>
            </a:pPr>
            <a:r>
              <a:rPr lang="en-IN" sz="1600"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sz="1600" dirty="0">
                <a:solidFill>
                  <a:srgbClr val="0077AA"/>
                </a:solidFill>
                <a:latin typeface="Liberation Mono"/>
                <a:ea typeface="Times New Roman" panose="02020603050405020304" pitchFamily="18" charset="0"/>
              </a:rPr>
              <a:t>ADD</a:t>
            </a:r>
            <a:r>
              <a:rPr lang="en-IN" dirty="0">
                <a:latin typeface="Liberation Mono"/>
              </a:rPr>
              <a:t> </a:t>
            </a:r>
            <a:r>
              <a:rPr lang="en-IN" sz="1600" dirty="0">
                <a:solidFill>
                  <a:srgbClr val="DD4A68"/>
                </a:solidFill>
                <a:latin typeface="Liberation Mono"/>
                <a:ea typeface="Times New Roman" panose="02020603050405020304" pitchFamily="18" charset="0"/>
              </a:rPr>
              <a:t>COL1 INT</a:t>
            </a:r>
            <a:r>
              <a:rPr lang="en-IN" sz="1600" dirty="0">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a:t>
            </a:r>
            <a:r>
              <a:rPr lang="en-IN" sz="1600" dirty="0">
                <a:solidFill>
                  <a:srgbClr val="0077AA"/>
                </a:solidFill>
                <a:latin typeface="Liberation Mono"/>
                <a:ea typeface="Times New Roman" panose="02020603050405020304" pitchFamily="18" charset="0"/>
              </a:rPr>
              <a:t>ADD</a:t>
            </a:r>
            <a:r>
              <a:rPr lang="en-IN" sz="1600" dirty="0">
                <a:solidFill>
                  <a:srgbClr val="DD4A68"/>
                </a:solidFill>
                <a:latin typeface="Liberation Mono"/>
                <a:ea typeface="Times New Roman" panose="02020603050405020304" pitchFamily="18" charset="0"/>
              </a:rPr>
              <a:t> COL2 INT</a:t>
            </a:r>
          </a:p>
          <a:p>
            <a:pPr>
              <a:lnSpc>
                <a:spcPct val="150000"/>
              </a:lnSpc>
            </a:pPr>
            <a:r>
              <a:rPr lang="en-IN" sz="1600"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sz="1600" dirty="0">
                <a:solidFill>
                  <a:srgbClr val="0077AA"/>
                </a:solidFill>
                <a:latin typeface="Liberation Mono"/>
                <a:ea typeface="Times New Roman" panose="02020603050405020304" pitchFamily="18" charset="0"/>
              </a:rPr>
              <a:t>DROP</a:t>
            </a:r>
            <a:r>
              <a:rPr lang="en-IN" dirty="0">
                <a:latin typeface="Liberation Mono"/>
              </a:rPr>
              <a:t> </a:t>
            </a:r>
            <a:r>
              <a:rPr lang="en-IN" sz="1600" dirty="0">
                <a:solidFill>
                  <a:srgbClr val="0077AA"/>
                </a:solidFill>
                <a:latin typeface="Liberation Mono"/>
                <a:ea typeface="Times New Roman" panose="02020603050405020304" pitchFamily="18" charset="0"/>
              </a:rPr>
              <a:t>COLUMN</a:t>
            </a:r>
            <a:r>
              <a:rPr lang="en-IN" sz="1600" dirty="0">
                <a:solidFill>
                  <a:srgbClr val="DD4A68"/>
                </a:solidFill>
                <a:latin typeface="Liberation Mono"/>
                <a:ea typeface="Times New Roman" panose="02020603050405020304" pitchFamily="18" charset="0"/>
              </a:rPr>
              <a:t> COL1</a:t>
            </a:r>
            <a:r>
              <a:rPr lang="en-IN" sz="1600" dirty="0">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a:t>
            </a:r>
            <a:r>
              <a:rPr lang="en-IN" sz="1600" dirty="0">
                <a:solidFill>
                  <a:srgbClr val="0077AA"/>
                </a:solidFill>
                <a:latin typeface="Liberation Mono"/>
                <a:ea typeface="Times New Roman" panose="02020603050405020304" pitchFamily="18" charset="0"/>
              </a:rPr>
              <a:t>DROP</a:t>
            </a:r>
            <a:r>
              <a:rPr lang="en-IN" dirty="0">
                <a:latin typeface="Liberation Mono"/>
              </a:rPr>
              <a:t> </a:t>
            </a:r>
            <a:r>
              <a:rPr lang="en-IN" sz="1600" dirty="0">
                <a:solidFill>
                  <a:srgbClr val="0077AA"/>
                </a:solidFill>
                <a:latin typeface="Liberation Mono"/>
                <a:ea typeface="Times New Roman" panose="02020603050405020304" pitchFamily="18" charset="0"/>
              </a:rPr>
              <a:t>COLUMN</a:t>
            </a:r>
            <a:r>
              <a:rPr lang="en-IN" sz="1600" dirty="0">
                <a:solidFill>
                  <a:srgbClr val="DD4A68"/>
                </a:solidFill>
                <a:latin typeface="Liberation Mono"/>
                <a:ea typeface="Times New Roman" panose="02020603050405020304" pitchFamily="18" charset="0"/>
              </a:rPr>
              <a:t> COL2</a:t>
            </a:r>
          </a:p>
          <a:p>
            <a:pPr>
              <a:lnSpc>
                <a:spcPct val="150000"/>
              </a:lnSpc>
            </a:pPr>
            <a:r>
              <a:rPr lang="en-IN" sz="1600"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C4</a:t>
            </a:r>
            <a:r>
              <a:rPr lang="en-IN"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C5</a:t>
            </a:r>
            <a:r>
              <a:rPr lang="en-IN" sz="1600" dirty="0">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a:t>
            </a:r>
            <a:r>
              <a:rPr lang="en-IN" sz="1600" dirty="0">
                <a:solidFill>
                  <a:srgbClr val="0077AA"/>
                </a:solidFill>
                <a:latin typeface="Liberation Mono"/>
                <a:ea typeface="Times New Roman" panose="02020603050405020304" pitchFamily="18" charset="0"/>
              </a:rPr>
              <a:t>ADD</a:t>
            </a:r>
            <a:r>
              <a:rPr lang="en-IN" sz="1600" dirty="0">
                <a:solidFill>
                  <a:srgbClr val="DD4A68"/>
                </a:solidFill>
                <a:latin typeface="Liberation Mono"/>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666844" y="2643183"/>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985" y="1159158"/>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985"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3393" y="3348862"/>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3394"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986" y="3332493"/>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1762"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3393" y="5180999"/>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3393"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49299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21599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3416320"/>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336630032"/>
              </p:ext>
            </p:extLst>
          </p:nvPr>
        </p:nvGraphicFramePr>
        <p:xfrm>
          <a:off x="119532" y="738286"/>
          <a:ext cx="11952936" cy="4927577"/>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t>SIMPLE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tc>
                  <a:txBody>
                    <a:bodyPr/>
                    <a:lstStyle/>
                    <a:p>
                      <a:pPr algn="ctr" fontAlgn="base"/>
                      <a:r>
                        <a:rPr lang="en-US" sz="2200" cap="all" dirty="0"/>
                        <a:t>COMPLEX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extLst>
                  <a:ext uri="{0D108BD9-81ED-4DB2-BD59-A6C34878D82A}">
                    <a16:rowId xmlns:a16="http://schemas.microsoft.com/office/drawing/2014/main" val="10000"/>
                  </a:ext>
                </a:extLst>
              </a:tr>
              <a:tr h="689681">
                <a:tc>
                  <a:txBody>
                    <a:bodyPr/>
                    <a:lstStyle/>
                    <a:p>
                      <a:pPr algn="l" fontAlgn="base"/>
                      <a:r>
                        <a:rPr lang="en-US" sz="1800" dirty="0">
                          <a:latin typeface="Arial" panose="020B0604020202020204" pitchFamily="34" charset="0"/>
                          <a:cs typeface="Arial" panose="020B0604020202020204" pitchFamily="34" charset="0"/>
                        </a:rPr>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Conatins more than one base tables or is created from more than one tables.</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1"/>
                  </a:ext>
                </a:extLst>
              </a:tr>
              <a:tr h="535171">
                <a:tc>
                  <a:txBody>
                    <a:bodyPr/>
                    <a:lstStyle/>
                    <a:p>
                      <a:pPr algn="l" fontAlgn="base"/>
                      <a:r>
                        <a:rPr lang="en-US" sz="1800" dirty="0">
                          <a:latin typeface="Arial" panose="020B0604020202020204" pitchFamily="34" charset="0"/>
                          <a:cs typeface="Arial" panose="020B0604020202020204" pitchFamily="34" charset="0"/>
                        </a:rPr>
                        <a:t>We cannot use group functions like MAX(), COUNT(), etc.</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We can use group functions.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2"/>
                  </a:ext>
                </a:extLst>
              </a:tr>
              <a:tr h="380659">
                <a:tc>
                  <a:txBody>
                    <a:bodyPr/>
                    <a:lstStyle/>
                    <a:p>
                      <a:pPr algn="l" fontAlgn="base"/>
                      <a:r>
                        <a:rPr lang="en-US" sz="1800">
                          <a:latin typeface="Arial" panose="020B0604020202020204" pitchFamily="34" charset="0"/>
                          <a:cs typeface="Arial" panose="020B0604020202020204" pitchFamily="34" charset="0"/>
                        </a:rPr>
                        <a:t>Does not contain groups of data.</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It can conatin groups of data.</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3"/>
                  </a:ext>
                </a:extLst>
              </a:tr>
              <a:tr h="535171">
                <a:tc>
                  <a:txBody>
                    <a:bodyPr/>
                    <a:lstStyle/>
                    <a:p>
                      <a:pPr algn="l" fontAlgn="base"/>
                      <a:r>
                        <a:rPr lang="en-US" sz="1800">
                          <a:latin typeface="Arial" panose="020B0604020202020204" pitchFamily="34" charset="0"/>
                          <a:cs typeface="Arial" panose="020B0604020202020204" pitchFamily="34" charset="0"/>
                        </a:rPr>
                        <a:t>DML operations could be performed through a simple view.</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DML operations could not always be performed through a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4"/>
                  </a:ext>
                </a:extLst>
              </a:tr>
              <a:tr h="535171">
                <a:tc>
                  <a:txBody>
                    <a:bodyPr/>
                    <a:lstStyle/>
                    <a:p>
                      <a:pPr algn="l" fontAlgn="base"/>
                      <a:r>
                        <a:rPr lang="en-US" sz="1800" dirty="0">
                          <a:latin typeface="Arial" panose="020B0604020202020204" pitchFamily="34" charset="0"/>
                          <a:cs typeface="Arial" panose="020B0604020202020204" pitchFamily="34" charset="0"/>
                        </a:rPr>
                        <a:t>INSERT, DELETE and UPDATE are directly possible on a simple view.</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We cannot apply INSERT, DELETE and UPDATE on complex view directly.</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5"/>
                  </a:ext>
                </a:extLst>
              </a:tr>
              <a:tr h="844192">
                <a:tc>
                  <a:txBody>
                    <a:bodyPr/>
                    <a:lstStyle/>
                    <a:p>
                      <a:pPr algn="l" fontAlgn="base"/>
                      <a:r>
                        <a:rPr lang="en-US" sz="1800" dirty="0">
                          <a:latin typeface="Arial" panose="020B0604020202020204" pitchFamily="34" charset="0"/>
                          <a:cs typeface="Arial" panose="020B0604020202020204" pitchFamily="34" charset="0"/>
                        </a:rPr>
                        <a:t>Simple view does not contain group by, distinct, </a:t>
                      </a:r>
                      <a:r>
                        <a:rPr lang="en-US" sz="1800" dirty="0" err="1">
                          <a:latin typeface="Arial" panose="020B0604020202020204" pitchFamily="34" charset="0"/>
                          <a:cs typeface="Arial" panose="020B0604020202020204" pitchFamily="34" charset="0"/>
                        </a:rPr>
                        <a:t>pseudocolumn</a:t>
                      </a:r>
                      <a:r>
                        <a:rPr lang="en-US" sz="1800" dirty="0">
                          <a:latin typeface="Arial" panose="020B0604020202020204" pitchFamily="34" charset="0"/>
                          <a:cs typeface="Arial" panose="020B0604020202020204" pitchFamily="34" charset="0"/>
                        </a:rPr>
                        <a:t> like rownum, columns </a:t>
                      </a:r>
                      <a:r>
                        <a:rPr lang="en-US" sz="1800" dirty="0" err="1">
                          <a:latin typeface="Arial" panose="020B0604020202020204" pitchFamily="34" charset="0"/>
                          <a:cs typeface="Arial" panose="020B0604020202020204" pitchFamily="34" charset="0"/>
                        </a:rPr>
                        <a:t>defiend</a:t>
                      </a:r>
                      <a:r>
                        <a:rPr lang="en-US" sz="1800" dirty="0">
                          <a:latin typeface="Arial" panose="020B0604020202020204" pitchFamily="34" charset="0"/>
                          <a:cs typeface="Arial" panose="020B0604020202020204" pitchFamily="34" charset="0"/>
                        </a:rPr>
                        <a:t> by expressions.</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6"/>
                  </a:ext>
                </a:extLst>
              </a:tr>
              <a:tr h="689681">
                <a:tc>
                  <a:txBody>
                    <a:bodyPr/>
                    <a:lstStyle/>
                    <a:p>
                      <a:pPr algn="l" fontAlgn="base"/>
                      <a:r>
                        <a:rPr lang="en-US" sz="1800">
                          <a:latin typeface="Arial" panose="020B0604020202020204" pitchFamily="34" charset="0"/>
                          <a:cs typeface="Arial" panose="020B0604020202020204" pitchFamily="34" charset="0"/>
                        </a:rPr>
                        <a:t>Does not include NOT NULL columns from base tables.</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SSN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SSN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227348" y="134249"/>
            <a:ext cx="6440016" cy="430887"/>
          </a:xfrm>
          <a:prstGeom prst="rect">
            <a:avLst/>
          </a:prstGeom>
          <a:noFill/>
        </p:spPr>
        <p:txBody>
          <a:bodyPr wrap="square">
            <a:spAutoFit/>
          </a:bodyPr>
          <a:lstStyle/>
          <a:p>
            <a:r>
              <a:rPr lang="en-US" sz="2200"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ea typeface="Arial Unicode MS"/>
                <a:cs typeface="Arial" panose="020B0604020202020204" pitchFamily="34" charset="0"/>
              </a:rPr>
              <a:t> table_name, index_name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DROP</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a:t>
            </a:r>
            <a:r>
              <a:rPr lang="en-IN" dirty="0">
                <a:latin typeface="Liberation Mono"/>
                <a:ea typeface="Times New Roman" panose="02020603050405020304" pitchFamily="18" charset="0"/>
              </a:rPr>
              <a:t> employee</a:t>
            </a:r>
            <a:r>
              <a:rPr lang="en-IN" dirty="0">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33780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191344" y="195605"/>
            <a:ext cx="11809312" cy="2585323"/>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&gt;&gt; d:\bk.sql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&gt; D:\db_backup.sql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246769"/>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20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4422011"/>
            <a:ext cx="11618118" cy="2031325"/>
          </a:xfrm>
          <a:prstGeom prst="rect">
            <a:avLst/>
          </a:prstGeom>
          <a:noFill/>
        </p:spPr>
        <p:txBody>
          <a:bodyPr wrap="square">
            <a:spAutoFit/>
          </a:bodyPr>
          <a:lstStyle/>
          <a:p>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r>
              <a:rPr lang="en-IN" dirty="0">
                <a:latin typeface="Liberation Mono"/>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r>
              <a:rPr lang="en-IN" dirty="0">
                <a:latin typeface="Liberation Mono"/>
                <a:ea typeface="Segoe UI Symbol" panose="020B0502040204020203" pitchFamily="34" charset="0"/>
                <a:cs typeface="Segoe UI Semilight" panose="020B0402040204020203" pitchFamily="34" charset="0"/>
              </a:rPr>
              <a:t>        SELECT 'Infoway Technologies, Pune';</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2658E6"/>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95400" y="3135087"/>
            <a:ext cx="10657184"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INT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676400" y="3581401"/>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676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666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int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335360" y="152401"/>
            <a:ext cx="11521280"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335360" y="3697070"/>
            <a:ext cx="11521280"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828800"/>
            <a:ext cx="1100591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490690" y="4693741"/>
            <a:ext cx="1081936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490690" y="5619690"/>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NEW.dname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NEW.dname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new.deptno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548680"/>
            <a:ext cx="11521280" cy="313932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r>
              <a:rPr lang="en-IN" dirty="0">
                <a:latin typeface="Liberation Mono"/>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r>
              <a:rPr lang="en-IN" dirty="0">
                <a:latin typeface="Liberation Mono"/>
                <a:ea typeface="Segoe UI Symbol" panose="020B0502040204020203" pitchFamily="34" charset="0"/>
                <a:cs typeface="Segoe UI Semilight" panose="020B0402040204020203" pitchFamily="34" charset="0"/>
              </a:rPr>
              <a:t>     declare msg varchar(100);</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new.c1 &lt;&gt;  '</a:t>
            </a:r>
            <a:r>
              <a:rPr lang="en-IN" dirty="0" err="1">
                <a:latin typeface="Liberation Mono"/>
                <a:ea typeface="Segoe UI Symbol" panose="020B0502040204020203" pitchFamily="34" charset="0"/>
                <a:cs typeface="Segoe UI Semilight" panose="020B0402040204020203" pitchFamily="34" charset="0"/>
              </a:rPr>
              <a:t>Pune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then</a:t>
            </a:r>
          </a:p>
          <a:p>
            <a:r>
              <a:rPr lang="en-IN" dirty="0">
                <a:latin typeface="Liberation Mono"/>
                <a:ea typeface="Segoe UI Symbol" panose="020B0502040204020203" pitchFamily="34" charset="0"/>
                <a:cs typeface="Segoe UI Semilight" panose="020B0402040204020203" pitchFamily="34" charset="0"/>
              </a:rPr>
              <a:t>           set msg = 'Invalid city name';</a:t>
            </a:r>
          </a:p>
          <a:p>
            <a:r>
              <a:rPr lang="en-IN" dirty="0">
                <a:latin typeface="Liberation Mono"/>
                <a:ea typeface="Segoe UI Symbol" panose="020B0502040204020203" pitchFamily="34" charset="0"/>
                <a:cs typeface="Segoe UI Semilight" panose="020B0402040204020203" pitchFamily="34" charset="0"/>
              </a:rPr>
              <a:t>           signal sqlstate '42000' set message_text = msg;</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335360" y="3861048"/>
            <a:ext cx="11521280" cy="2031325"/>
          </a:xfrm>
          <a:prstGeom prst="rect">
            <a:avLst/>
          </a:prstGeom>
          <a:noFill/>
        </p:spPr>
        <p:txBody>
          <a:bodyPr wrap="square">
            <a:spAutoFit/>
          </a:bodyPr>
          <a:lstStyle/>
          <a:p>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r>
              <a:rPr lang="en-US" dirty="0">
                <a:latin typeface="Liberation Mono"/>
                <a:ea typeface="Segoe UI Symbol" panose="020B0502040204020203" pitchFamily="34" charset="0"/>
                <a:cs typeface="Segoe UI Semilight" panose="020B0402040204020203" pitchFamily="34" charset="0"/>
              </a:rPr>
              <a:t>          set </a:t>
            </a:r>
            <a:r>
              <a:rPr lang="en-US" dirty="0" err="1">
                <a:latin typeface="Liberation Mono"/>
                <a:ea typeface="Segoe UI Symbol" panose="020B0502040204020203" pitchFamily="34" charset="0"/>
                <a:cs typeface="Segoe UI Semilight" panose="020B0402040204020203" pitchFamily="34" charset="0"/>
              </a:rPr>
              <a:t>new.dname</a:t>
            </a:r>
            <a:r>
              <a:rPr lang="en-US" dirty="0">
                <a:latin typeface="Liberation Mono"/>
                <a:ea typeface="Segoe UI Symbol" panose="020B0502040204020203" pitchFamily="34" charset="0"/>
                <a:cs typeface="Segoe UI Semilight" panose="020B0402040204020203" pitchFamily="34" charset="0"/>
              </a:rPr>
              <a:t> = upper(</a:t>
            </a:r>
            <a:r>
              <a:rPr lang="en-US" dirty="0" err="1">
                <a:latin typeface="Liberation Mono"/>
                <a:ea typeface="Segoe UI Symbol" panose="020B0502040204020203" pitchFamily="34" charset="0"/>
                <a:cs typeface="Segoe UI Semilight" panose="020B0402040204020203" pitchFamily="34" charset="0"/>
              </a:rPr>
              <a:t>new.dname</a:t>
            </a:r>
            <a:r>
              <a:rPr lang="en-US" dirty="0">
                <a:latin typeface="Liberation Mono"/>
                <a:ea typeface="Segoe UI Symbol" panose="020B0502040204020203" pitchFamily="34" charset="0"/>
                <a:cs typeface="Segoe UI Semilight" panose="020B0402040204020203" pitchFamily="34" charset="0"/>
              </a:rPr>
              <a:t>);</a:t>
            </a:r>
          </a:p>
          <a:p>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335360" y="6124654"/>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3"/>
            <a:ext cx="8686800" cy="2585323"/>
          </a:xfrm>
          <a:prstGeom prst="rect">
            <a:avLst/>
          </a:prstGeom>
          <a:noFill/>
        </p:spPr>
        <p:txBody>
          <a:bodyPr wrap="square">
            <a:spAutoFit/>
          </a:bodyPr>
          <a:lstStyle/>
          <a:p>
            <a:r>
              <a:rPr lang="en-US" dirty="0">
                <a:latin typeface="Liberation Mono"/>
                <a:ea typeface="Segoe UI Symbol" panose="020B0502040204020203" pitchFamily="34" charset="0"/>
                <a:cs typeface="Segoe UI Semilight" panose="020B0402040204020203" pitchFamily="34" charset="0"/>
              </a:rPr>
              <a:t>drop trigger if exists </a:t>
            </a:r>
            <a:r>
              <a:rPr lang="en-IN" dirty="0" err="1">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r>
              <a:rPr lang="en-US" dirty="0">
                <a:latin typeface="Liberation Mono"/>
                <a:ea typeface="Segoe UI Symbol" panose="020B0502040204020203" pitchFamily="34" charset="0"/>
                <a:cs typeface="Segoe UI Semilight" panose="020B0402040204020203" pitchFamily="34" charset="0"/>
              </a:rPr>
              <a:t>CREATE TRIGGER </a:t>
            </a:r>
            <a:r>
              <a:rPr lang="en-IN" dirty="0" err="1">
                <a:latin typeface="Liberation Mono"/>
                <a:ea typeface="Segoe UI Symbol" panose="020B0502040204020203" pitchFamily="34" charset="0"/>
                <a:cs typeface="Segoe UI Semilight" panose="020B0402040204020203" pitchFamily="34" charset="0"/>
              </a:rPr>
              <a:t>triggerName</a:t>
            </a:r>
            <a:r>
              <a:rPr lang="en-IN" dirty="0">
                <a:latin typeface="Liberation Mono"/>
                <a:ea typeface="Segoe UI Symbol" panose="020B0502040204020203" pitchFamily="34" charset="0"/>
                <a:cs typeface="Segoe UI Semilight" panose="020B0402040204020203" pitchFamily="34" charset="0"/>
              </a:rPr>
              <a:t> </a:t>
            </a:r>
            <a:r>
              <a:rPr lang="en-US" dirty="0">
                <a:latin typeface="Liberation Mono"/>
                <a:ea typeface="Segoe UI Symbol" panose="020B0502040204020203" pitchFamily="34" charset="0"/>
                <a:cs typeface="Segoe UI Semilight" panose="020B0402040204020203" pitchFamily="34" charset="0"/>
              </a:rPr>
              <a:t>before INSERT on dept for </a:t>
            </a:r>
          </a:p>
          <a:p>
            <a:endParaRPr lang="en-US" dirty="0">
              <a:latin typeface="Liberation Mono"/>
              <a:ea typeface="Segoe UI Symbol" panose="020B0502040204020203" pitchFamily="34" charset="0"/>
              <a:cs typeface="Segoe UI Semilight" panose="020B0402040204020203" pitchFamily="34" charset="0"/>
            </a:endParaRPr>
          </a:p>
          <a:p>
            <a:r>
              <a:rPr lang="en-US" dirty="0">
                <a:latin typeface="Liberation Mono"/>
                <a:ea typeface="Segoe UI Symbol" panose="020B0502040204020203" pitchFamily="34" charset="0"/>
                <a:cs typeface="Segoe UI Semilight" panose="020B0402040204020203" pitchFamily="34" charset="0"/>
              </a:rPr>
              <a:t>each row</a:t>
            </a:r>
          </a:p>
          <a:p>
            <a:r>
              <a:rPr lang="en-US" dirty="0">
                <a:latin typeface="Liberation Mono"/>
                <a:ea typeface="Segoe UI Symbol" panose="020B0502040204020203" pitchFamily="34" charset="0"/>
                <a:cs typeface="Segoe UI Semilight" panose="020B0402040204020203" pitchFamily="34" charset="0"/>
              </a:rPr>
              <a:t>  begin</a:t>
            </a:r>
          </a:p>
          <a:p>
            <a:r>
              <a:rPr lang="en-US" dirty="0">
                <a:latin typeface="Liberation Mono"/>
                <a:ea typeface="Segoe UI Symbol" panose="020B0502040204020203" pitchFamily="34" charset="0"/>
                <a:cs typeface="Segoe UI Semilight" panose="020B0402040204020203" pitchFamily="34" charset="0"/>
              </a:rPr>
              <a:t>          set </a:t>
            </a:r>
            <a:r>
              <a:rPr lang="en-US" dirty="0" err="1">
                <a:latin typeface="Liberation Mono"/>
                <a:ea typeface="Segoe UI Symbol" panose="020B0502040204020203" pitchFamily="34" charset="0"/>
                <a:cs typeface="Segoe UI Semilight" panose="020B0402040204020203" pitchFamily="34" charset="0"/>
              </a:rPr>
              <a:t>new.dname</a:t>
            </a:r>
            <a:r>
              <a:rPr lang="en-US" dirty="0">
                <a:latin typeface="Liberation Mono"/>
                <a:ea typeface="Segoe UI Symbol" panose="020B0502040204020203" pitchFamily="34" charset="0"/>
                <a:cs typeface="Segoe UI Semilight" panose="020B0402040204020203" pitchFamily="34" charset="0"/>
              </a:rPr>
              <a:t> = upper(</a:t>
            </a:r>
            <a:r>
              <a:rPr lang="en-US" dirty="0" err="1">
                <a:latin typeface="Liberation Mono"/>
                <a:ea typeface="Segoe UI Symbol" panose="020B0502040204020203" pitchFamily="34" charset="0"/>
                <a:cs typeface="Segoe UI Semilight" panose="020B0402040204020203" pitchFamily="34" charset="0"/>
              </a:rPr>
              <a:t>new.dname</a:t>
            </a:r>
            <a:r>
              <a:rPr lang="en-US" dirty="0">
                <a:latin typeface="Liberation Mono"/>
                <a:ea typeface="Segoe UI Symbol" panose="020B0502040204020203" pitchFamily="34" charset="0"/>
                <a:cs typeface="Segoe UI Semilight" panose="020B0402040204020203" pitchFamily="34" charset="0"/>
              </a:rPr>
              <a:t>);</a:t>
            </a:r>
          </a:p>
          <a:p>
            <a:r>
              <a:rPr lang="en-US" dirty="0">
                <a:latin typeface="Liberation Mono"/>
                <a:ea typeface="Segoe UI Symbol" panose="020B0502040204020203" pitchFamily="34" charset="0"/>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5638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1752600" y="774681"/>
            <a:ext cx="8686800" cy="3139321"/>
          </a:xfrm>
          <a:prstGeom prst="rect">
            <a:avLst/>
          </a:prstGeom>
          <a:noFill/>
        </p:spPr>
        <p:txBody>
          <a:bodyPr wrap="square">
            <a:spAutoFit/>
          </a:bodyPr>
          <a:lstStyle/>
          <a:p>
            <a:r>
              <a:rPr lang="en-IN" dirty="0">
                <a:latin typeface="Liberation Mono"/>
                <a:ea typeface="Segoe UI Symbol" panose="020B0502040204020203" pitchFamily="34" charset="0"/>
                <a:cs typeface="Segoe UI Semilight" panose="020B0402040204020203" pitchFamily="34" charset="0"/>
              </a:rPr>
              <a:t>drop trigger if exists </a:t>
            </a:r>
            <a:r>
              <a:rPr lang="en-IN" dirty="0" err="1">
                <a:latin typeface="Liberation Mono"/>
                <a:ea typeface="Segoe UI Symbol" panose="020B0502040204020203" pitchFamily="34" charset="0"/>
                <a:cs typeface="Segoe UI Semilight" panose="020B0402040204020203" pitchFamily="34" charset="0"/>
              </a:rPr>
              <a:t>triggerName</a:t>
            </a:r>
            <a:r>
              <a:rPr lang="en-IN" dirty="0">
                <a:latin typeface="Liberation Mono"/>
                <a:ea typeface="Segoe UI Symbol" panose="020B0502040204020203" pitchFamily="34" charset="0"/>
                <a:cs typeface="Segoe UI Semilight" panose="020B0402040204020203" pitchFamily="34" charset="0"/>
              </a:rPr>
              <a:t>;</a:t>
            </a:r>
          </a:p>
          <a:p>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CREATE trigger </a:t>
            </a:r>
            <a:r>
              <a:rPr lang="en-IN" dirty="0" err="1">
                <a:latin typeface="Liberation Mono"/>
                <a:ea typeface="Segoe UI Symbol" panose="020B0502040204020203" pitchFamily="34" charset="0"/>
                <a:cs typeface="Segoe UI Semilight" panose="020B0402040204020203" pitchFamily="34" charset="0"/>
              </a:rPr>
              <a:t>triggerName</a:t>
            </a:r>
            <a:r>
              <a:rPr lang="en-IN" dirty="0">
                <a:latin typeface="Liberation Mono"/>
                <a:ea typeface="Segoe UI Symbol" panose="020B0502040204020203" pitchFamily="34" charset="0"/>
                <a:cs typeface="Segoe UI Semilight" panose="020B0402040204020203" pitchFamily="34" charset="0"/>
              </a:rPr>
              <a:t> before INSERT on emp for each row</a:t>
            </a:r>
          </a:p>
          <a:p>
            <a:r>
              <a:rPr lang="en-IN" dirty="0">
                <a:latin typeface="Liberation Mono"/>
                <a:ea typeface="Segoe UI Symbol" panose="020B0502040204020203" pitchFamily="34" charset="0"/>
                <a:cs typeface="Segoe UI Semilight" panose="020B0402040204020203" pitchFamily="34" charset="0"/>
              </a:rPr>
              <a:t>BEGIN</a:t>
            </a:r>
          </a:p>
          <a:p>
            <a:r>
              <a:rPr lang="en-IN" dirty="0">
                <a:latin typeface="Liberation Mono"/>
                <a:ea typeface="Segoe UI Symbol" panose="020B0502040204020203" pitchFamily="34" charset="0"/>
                <a:cs typeface="Segoe UI Semilight" panose="020B0402040204020203" pitchFamily="34" charset="0"/>
              </a:rPr>
              <a:t>    declare x int;</a:t>
            </a:r>
          </a:p>
          <a:p>
            <a:r>
              <a:rPr lang="en-IN" dirty="0">
                <a:latin typeface="Liberation Mono"/>
                <a:ea typeface="Segoe UI Symbol" panose="020B0502040204020203" pitchFamily="34" charset="0"/>
                <a:cs typeface="Segoe UI Semilight" panose="020B0402040204020203" pitchFamily="34" charset="0"/>
              </a:rPr>
              <a:t>    set x = (SELECT deptno from DEPT where deptno=new.deptno);</a:t>
            </a:r>
          </a:p>
          <a:p>
            <a:r>
              <a:rPr lang="en-IN" dirty="0">
                <a:latin typeface="Liberation Mono"/>
                <a:ea typeface="Segoe UI Symbol" panose="020B0502040204020203" pitchFamily="34" charset="0"/>
                <a:cs typeface="Segoe UI Semilight" panose="020B0402040204020203" pitchFamily="34" charset="0"/>
              </a:rPr>
              <a:t>	if x is null then</a:t>
            </a:r>
          </a:p>
          <a:p>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r>
              <a:rPr lang="en-IN" dirty="0">
                <a:latin typeface="Liberation Mono"/>
                <a:ea typeface="Segoe UI Symbol" panose="020B0502040204020203" pitchFamily="34" charset="0"/>
                <a:cs typeface="Segoe UI Semilight" panose="020B0402040204020203" pitchFamily="34" charset="0"/>
              </a:rPr>
              <a:t>	end if;</a:t>
            </a:r>
          </a:p>
          <a:p>
            <a:r>
              <a:rPr lang="en-IN" dirty="0">
                <a:latin typeface="Liberation Mono"/>
                <a:ea typeface="Segoe UI Symbol" panose="020B0502040204020203" pitchFamily="34" charset="0"/>
                <a:cs typeface="Segoe UI Semilight" panose="020B0402040204020203" pitchFamily="34" charset="0"/>
              </a:rPr>
              <a:t>END $$</a:t>
            </a:r>
          </a:p>
          <a:p>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600" y="4038601"/>
            <a:ext cx="8686800" cy="2585323"/>
          </a:xfrm>
          <a:prstGeom prst="rect">
            <a:avLst/>
          </a:prstGeom>
          <a:noFill/>
        </p:spPr>
        <p:txBody>
          <a:bodyPr wrap="square">
            <a:spAutoFit/>
          </a:bodyPr>
          <a:lstStyle/>
          <a:p>
            <a:r>
              <a:rPr lang="en-IN" dirty="0">
                <a:latin typeface="Liberation Mono"/>
                <a:ea typeface="Segoe UI Symbol" panose="020B0502040204020203" pitchFamily="34" charset="0"/>
                <a:cs typeface="Segoe UI Semilight" panose="020B0402040204020203" pitchFamily="34" charset="0"/>
              </a:rPr>
              <a:t>drop trigger if exists </a:t>
            </a:r>
            <a:r>
              <a:rPr lang="en-IN" dirty="0" err="1">
                <a:latin typeface="Liberation Mono"/>
                <a:ea typeface="Segoe UI Symbol" panose="020B0502040204020203" pitchFamily="34" charset="0"/>
                <a:cs typeface="Segoe UI Semilight" panose="020B0402040204020203" pitchFamily="34" charset="0"/>
              </a:rPr>
              <a:t>triggerName</a:t>
            </a:r>
            <a:r>
              <a:rPr lang="en-IN" dirty="0">
                <a:latin typeface="Liberation Mono"/>
                <a:ea typeface="Segoe UI Symbol" panose="020B0502040204020203" pitchFamily="34" charset="0"/>
                <a:cs typeface="Segoe UI Semilight" panose="020B0402040204020203" pitchFamily="34" charset="0"/>
              </a:rPr>
              <a:t>;</a:t>
            </a:r>
          </a:p>
          <a:p>
            <a:r>
              <a:rPr lang="en-IN" dirty="0">
                <a:latin typeface="Liberation Mono"/>
                <a:ea typeface="Segoe UI Symbol" panose="020B0502040204020203" pitchFamily="34" charset="0"/>
                <a:cs typeface="Segoe UI Semilight" panose="020B0402040204020203" pitchFamily="34" charset="0"/>
              </a:rPr>
              <a:t>delimiter v</a:t>
            </a:r>
          </a:p>
          <a:p>
            <a:r>
              <a:rPr lang="en-IN" dirty="0">
                <a:latin typeface="Liberation Mono"/>
                <a:ea typeface="Segoe UI Symbol" panose="020B0502040204020203" pitchFamily="34" charset="0"/>
                <a:cs typeface="Segoe UI Semilight" panose="020B0402040204020203" pitchFamily="34" charset="0"/>
              </a:rPr>
              <a:t>CREATE trigger </a:t>
            </a:r>
            <a:r>
              <a:rPr lang="en-IN" dirty="0" err="1">
                <a:latin typeface="Liberation Mono"/>
                <a:ea typeface="Segoe UI Symbol" panose="020B0502040204020203" pitchFamily="34" charset="0"/>
                <a:cs typeface="Segoe UI Semilight" panose="020B0402040204020203" pitchFamily="34" charset="0"/>
              </a:rPr>
              <a:t>triggerName</a:t>
            </a:r>
            <a:r>
              <a:rPr lang="en-IN" dirty="0">
                <a:latin typeface="Liberation Mono"/>
                <a:ea typeface="Segoe UI Symbol" panose="020B0502040204020203" pitchFamily="34" charset="0"/>
                <a:cs typeface="Segoe UI Semilight" panose="020B0402040204020203" pitchFamily="34" charset="0"/>
              </a:rPr>
              <a:t> before INSERT on dept for each row</a:t>
            </a:r>
          </a:p>
          <a:p>
            <a:r>
              <a:rPr lang="en-IN" dirty="0">
                <a:latin typeface="Liberation Mono"/>
                <a:ea typeface="Segoe UI Symbol" panose="020B0502040204020203" pitchFamily="34" charset="0"/>
                <a:cs typeface="Segoe UI Semilight" panose="020B0402040204020203" pitchFamily="34" charset="0"/>
              </a:rPr>
              <a:t>BEGIN</a:t>
            </a:r>
          </a:p>
          <a:p>
            <a:r>
              <a:rPr lang="en-IN" dirty="0">
                <a:latin typeface="Liberation Mono"/>
                <a:ea typeface="Segoe UI Symbol" panose="020B0502040204020203" pitchFamily="34" charset="0"/>
                <a:cs typeface="Segoe UI Semilight" panose="020B0402040204020203" pitchFamily="34" charset="0"/>
              </a:rPr>
              <a:t>    declare x int;</a:t>
            </a:r>
          </a:p>
          <a:p>
            <a:r>
              <a:rPr lang="en-IN" dirty="0">
                <a:latin typeface="Liberation Mono"/>
                <a:ea typeface="Segoe UI Symbol" panose="020B0502040204020203" pitchFamily="34" charset="0"/>
                <a:cs typeface="Segoe UI Semilight" panose="020B0402040204020203" pitchFamily="34" charset="0"/>
              </a:rPr>
              <a:t>    set x = (select max(deptno) + 1 from dept);</a:t>
            </a:r>
          </a:p>
          <a:p>
            <a:r>
              <a:rPr lang="en-IN" dirty="0">
                <a:latin typeface="Liberation Mono"/>
                <a:ea typeface="Segoe UI Symbol" panose="020B0502040204020203" pitchFamily="34" charset="0"/>
                <a:cs typeface="Segoe UI Semilight" panose="020B0402040204020203" pitchFamily="34" charset="0"/>
              </a:rPr>
              <a:t>    set new.deptno = x;</a:t>
            </a:r>
          </a:p>
          <a:p>
            <a:r>
              <a:rPr lang="en-IN" dirty="0">
                <a:latin typeface="Liberation Mono"/>
                <a:ea typeface="Segoe UI Symbol" panose="020B0502040204020203" pitchFamily="34" charset="0"/>
                <a:cs typeface="Segoe UI Semilight" panose="020B0402040204020203" pitchFamily="34" charset="0"/>
              </a:rPr>
              <a:t>END $$</a:t>
            </a:r>
          </a:p>
          <a:p>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152400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1524000" y="2514601"/>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1524000" y="365431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1524000" y="4808195"/>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1"/>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1752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9329261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relationships</a:t>
            </a:r>
          </a:p>
        </p:txBody>
      </p:sp>
      <p:pic>
        <p:nvPicPr>
          <p:cNvPr id="16" name="Picture 15">
            <a:extLst>
              <a:ext uri="{FF2B5EF4-FFF2-40B4-BE49-F238E27FC236}">
                <a16:creationId xmlns:a16="http://schemas.microsoft.com/office/drawing/2014/main" id="{B84564A3-D215-4DCC-B12C-37C91C81EB35}"/>
              </a:ext>
            </a:extLst>
          </p:cNvPr>
          <p:cNvPicPr>
            <a:picLocks noChangeAspect="1"/>
          </p:cNvPicPr>
          <p:nvPr/>
        </p:nvPicPr>
        <p:blipFill>
          <a:blip r:embed="rId2"/>
          <a:stretch>
            <a:fillRect/>
          </a:stretch>
        </p:blipFill>
        <p:spPr>
          <a:xfrm>
            <a:off x="292513" y="3298304"/>
            <a:ext cx="11636135" cy="3299048"/>
          </a:xfrm>
          <a:prstGeom prst="rect">
            <a:avLst/>
          </a:prstGeom>
        </p:spPr>
      </p:pic>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 and B in which one element of entity A may only be linked to one element of entity B, and vice versa.</a:t>
            </a:r>
          </a:p>
        </p:txBody>
      </p:sp>
    </p:spTree>
    <p:extLst>
      <p:ext uri="{BB962C8B-B14F-4D97-AF65-F5344CB8AC3E}">
        <p14:creationId xmlns:p14="http://schemas.microsoft.com/office/powerpoint/2010/main" val="30469094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31413" y="1223793"/>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FB8FBF64-E649-4C1C-959E-4B5F246B1726}"/>
              </a:ext>
            </a:extLst>
          </p:cNvPr>
          <p:cNvPicPr>
            <a:picLocks noChangeAspect="1"/>
          </p:cNvPicPr>
          <p:nvPr/>
        </p:nvPicPr>
        <p:blipFill>
          <a:blip r:embed="rId2"/>
          <a:stretch>
            <a:fillRect/>
          </a:stretch>
        </p:blipFill>
        <p:spPr>
          <a:xfrm>
            <a:off x="4799855" y="1223793"/>
            <a:ext cx="7160731" cy="4785296"/>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112943" y="203471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C8BE2959-DF63-4168-BEEF-07D8C3AA3C04}"/>
              </a:ext>
            </a:extLst>
          </p:cNvPr>
          <p:cNvPicPr>
            <a:picLocks noChangeAspect="1"/>
          </p:cNvPicPr>
          <p:nvPr/>
        </p:nvPicPr>
        <p:blipFill>
          <a:blip r:embed="rId3"/>
          <a:stretch>
            <a:fillRect/>
          </a:stretch>
        </p:blipFill>
        <p:spPr>
          <a:xfrm>
            <a:off x="4514" y="3847180"/>
            <a:ext cx="5731446" cy="3042712"/>
          </a:xfrm>
          <a:prstGeom prst="rect">
            <a:avLst/>
          </a:prstGeom>
        </p:spPr>
      </p:pic>
      <p:pic>
        <p:nvPicPr>
          <p:cNvPr id="1027" name="Picture 3"/>
          <p:cNvPicPr>
            <a:picLocks noChangeAspect="1" noChangeArrowheads="1"/>
          </p:cNvPicPr>
          <p:nvPr/>
        </p:nvPicPr>
        <p:blipFill>
          <a:blip r:embed="rId4"/>
          <a:srcRect/>
          <a:stretch>
            <a:fillRect/>
          </a:stretch>
        </p:blipFill>
        <p:spPr bwMode="auto">
          <a:xfrm>
            <a:off x="5921586" y="2420889"/>
            <a:ext cx="5214974" cy="2066675"/>
          </a:xfrm>
          <a:prstGeom prst="rect">
            <a:avLst/>
          </a:prstGeom>
          <a:noFill/>
          <a:ln w="9525">
            <a:noFill/>
            <a:miter lim="800000"/>
            <a:headEnd/>
            <a:tailEnd/>
          </a:ln>
          <a:effectLst/>
        </p:spPr>
      </p:pic>
    </p:spTree>
    <p:extLst>
      <p:ext uri="{BB962C8B-B14F-4D97-AF65-F5344CB8AC3E}">
        <p14:creationId xmlns:p14="http://schemas.microsoft.com/office/powerpoint/2010/main" val="17927696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relationships</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pic>
        <p:nvPicPr>
          <p:cNvPr id="22" name="Picture 2">
            <a:extLst>
              <a:ext uri="{FF2B5EF4-FFF2-40B4-BE49-F238E27FC236}">
                <a16:creationId xmlns:a16="http://schemas.microsoft.com/office/drawing/2014/main" id="{FB369C90-60B9-433F-B47B-583F8ADF467E}"/>
              </a:ext>
            </a:extLst>
          </p:cNvPr>
          <p:cNvPicPr>
            <a:picLocks noChangeAspect="1" noChangeArrowheads="1"/>
          </p:cNvPicPr>
          <p:nvPr/>
        </p:nvPicPr>
        <p:blipFill>
          <a:blip r:embed="rId2"/>
          <a:srcRect/>
          <a:stretch>
            <a:fillRect/>
          </a:stretch>
        </p:blipFill>
        <p:spPr bwMode="auto">
          <a:xfrm>
            <a:off x="292515" y="3140968"/>
            <a:ext cx="11636133" cy="3297600"/>
          </a:xfrm>
          <a:prstGeom prst="rect">
            <a:avLst/>
          </a:prstGeom>
          <a:noFill/>
          <a:ln w="9525">
            <a:noFill/>
            <a:miter lim="800000"/>
            <a:headEnd/>
            <a:tailEnd/>
          </a:ln>
          <a:effectLst/>
        </p:spPr>
      </p:pic>
      <p:sp>
        <p:nvSpPr>
          <p:cNvPr id="23" name="Rectangle 22">
            <a:extLst>
              <a:ext uri="{FF2B5EF4-FFF2-40B4-BE49-F238E27FC236}">
                <a16:creationId xmlns:a16="http://schemas.microsoft.com/office/drawing/2014/main" id="{5AE765EC-924E-4252-8FA7-8625CE4BDD3D}"/>
              </a:ext>
            </a:extLst>
          </p:cNvPr>
          <p:cNvSpPr/>
          <p:nvPr/>
        </p:nvSpPr>
        <p:spPr>
          <a:xfrm>
            <a:off x="292514" y="1484784"/>
            <a:ext cx="11636134"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spTree>
    <p:extLst>
      <p:ext uri="{BB962C8B-B14F-4D97-AF65-F5344CB8AC3E}">
        <p14:creationId xmlns:p14="http://schemas.microsoft.com/office/powerpoint/2010/main" val="1727666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875E064-C261-4FE8-B3A5-9C05EF850BE2}"/>
              </a:ext>
            </a:extLst>
          </p:cNvPr>
          <p:cNvPicPr>
            <a:picLocks noChangeAspect="1"/>
          </p:cNvPicPr>
          <p:nvPr/>
        </p:nvPicPr>
        <p:blipFill>
          <a:blip r:embed="rId3"/>
          <a:stretch>
            <a:fillRect/>
          </a:stretch>
        </p:blipFill>
        <p:spPr>
          <a:xfrm>
            <a:off x="30599" y="3378407"/>
            <a:ext cx="6319839" cy="3479590"/>
          </a:xfrm>
          <a:prstGeom prst="rect">
            <a:avLst/>
          </a:prstGeom>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695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relationships</a:t>
            </a:r>
          </a:p>
        </p:txBody>
      </p:sp>
      <p:sp>
        <p:nvSpPr>
          <p:cNvPr id="8" name="Rectangle 7">
            <a:extLst>
              <a:ext uri="{FF2B5EF4-FFF2-40B4-BE49-F238E27FC236}">
                <a16:creationId xmlns:a16="http://schemas.microsoft.com/office/drawing/2014/main" id="{04D5B560-C2CC-4D69-8D56-7CD09653E8D1}"/>
              </a:ext>
            </a:extLst>
          </p:cNvPr>
          <p:cNvSpPr/>
          <p:nvPr/>
        </p:nvSpPr>
        <p:spPr>
          <a:xfrm>
            <a:off x="5447928" y="1009212"/>
            <a:ext cx="3738551"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6BACEC-BC31-4607-BA9A-F2BB503A3114}"/>
              </a:ext>
            </a:extLst>
          </p:cNvPr>
          <p:cNvSpPr/>
          <p:nvPr/>
        </p:nvSpPr>
        <p:spPr>
          <a:xfrm>
            <a:off x="191344" y="584775"/>
            <a:ext cx="5760640"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solidFill>
                  <a:schemeClr val="tx1">
                    <a:lumMod val="95000"/>
                    <a:lumOff val="5000"/>
                  </a:schemeClr>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blogID</a:t>
            </a:r>
            <a:r>
              <a:rPr lang="en-IN" dirty="0">
                <a:solidFill>
                  <a:srgbClr val="834689"/>
                </a:solidFill>
                <a:latin typeface="Liberation Mono"/>
                <a:cs typeface="Arial" panose="020B0604020202020204" pitchFamily="34" charset="0"/>
              </a:rPr>
              <a:t> INT</a:t>
            </a:r>
            <a:r>
              <a:rPr lang="en-IN" dirty="0">
                <a:solidFill>
                  <a:schemeClr val="tx1">
                    <a:lumMod val="95000"/>
                    <a:lumOff val="5000"/>
                  </a:schemeClr>
                </a:solidFill>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F2C05270-78BC-4906-B4F4-943B266331F9}"/>
              </a:ext>
            </a:extLst>
          </p:cNvPr>
          <p:cNvPicPr>
            <a:picLocks noChangeAspect="1"/>
          </p:cNvPicPr>
          <p:nvPr/>
        </p:nvPicPr>
        <p:blipFill>
          <a:blip r:embed="rId2"/>
          <a:stretch>
            <a:fillRect/>
          </a:stretch>
        </p:blipFill>
        <p:spPr>
          <a:xfrm>
            <a:off x="1616646" y="2616100"/>
            <a:ext cx="6617146" cy="4318713"/>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relationships</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 and B in which A may contain a parent instance for which there are many children in B and vice versa.</a:t>
            </a:r>
          </a:p>
        </p:txBody>
      </p:sp>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27" name="Group 26">
            <a:extLst>
              <a:ext uri="{FF2B5EF4-FFF2-40B4-BE49-F238E27FC236}">
                <a16:creationId xmlns:a16="http://schemas.microsoft.com/office/drawing/2014/main" id="{20234C42-DB0F-4A2D-BFDA-EA24EAAD18E4}"/>
              </a:ext>
            </a:extLst>
          </p:cNvPr>
          <p:cNvGrpSpPr/>
          <p:nvPr/>
        </p:nvGrpSpPr>
        <p:grpSpPr>
          <a:xfrm>
            <a:off x="2711624" y="5430710"/>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5027690"/>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2755372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2" name="Rectangle 11">
            <a:extLst>
              <a:ext uri="{FF2B5EF4-FFF2-40B4-BE49-F238E27FC236}">
                <a16:creationId xmlns:a16="http://schemas.microsoft.com/office/drawing/2014/main" id="{8FE5C806-EA87-4BA1-8792-B6BAC276FEB7}"/>
              </a:ext>
            </a:extLst>
          </p:cNvPr>
          <p:cNvSpPr/>
          <p:nvPr/>
        </p:nvSpPr>
        <p:spPr>
          <a:xfrm>
            <a:off x="247871" y="1912764"/>
            <a:ext cx="5582426" cy="2308324"/>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247871" y="209154"/>
            <a:ext cx="3474079" cy="147732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247871" y="4515927"/>
            <a:ext cx="5848129" cy="203132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items_orders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itemID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itemID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item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orderID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orders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US" dirty="0">
              <a:solidFill>
                <a:srgbClr val="834689"/>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3" name="Picture 2">
            <a:extLst>
              <a:ext uri="{FF2B5EF4-FFF2-40B4-BE49-F238E27FC236}">
                <a16:creationId xmlns:a16="http://schemas.microsoft.com/office/drawing/2014/main" id="{06940D9F-B999-4A5A-8F0D-EBEF2A72C44A}"/>
              </a:ext>
            </a:extLst>
          </p:cNvPr>
          <p:cNvPicPr>
            <a:picLocks noChangeAspect="1"/>
          </p:cNvPicPr>
          <p:nvPr/>
        </p:nvPicPr>
        <p:blipFill>
          <a:blip r:embed="rId2"/>
          <a:stretch>
            <a:fillRect/>
          </a:stretch>
        </p:blipFill>
        <p:spPr>
          <a:xfrm>
            <a:off x="6096000" y="786404"/>
            <a:ext cx="5544616" cy="5931996"/>
          </a:xfrm>
          <a:prstGeom prst="rect">
            <a:avLst/>
          </a:prstGeom>
        </p:spPr>
      </p:pic>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3865661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269217" y="659011"/>
            <a:ext cx="4979108"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9217" y="2436433"/>
            <a:ext cx="3960440"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D71F706F-B613-4FB5-923B-6BA84F48CFA5}"/>
              </a:ext>
            </a:extLst>
          </p:cNvPr>
          <p:cNvSpPr/>
          <p:nvPr/>
        </p:nvSpPr>
        <p:spPr>
          <a:xfrm>
            <a:off x="269217" y="4230282"/>
            <a:ext cx="7272808"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BLOG_COMMENTS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14203827-D3B0-43CE-B5F9-A4C9BFD4EEBF}"/>
              </a:ext>
            </a:extLst>
          </p:cNvPr>
          <p:cNvPicPr>
            <a:picLocks noChangeAspect="1"/>
          </p:cNvPicPr>
          <p:nvPr/>
        </p:nvPicPr>
        <p:blipFill>
          <a:blip r:embed="rId2"/>
          <a:stretch>
            <a:fillRect/>
          </a:stretch>
        </p:blipFill>
        <p:spPr>
          <a:xfrm>
            <a:off x="7021550" y="937994"/>
            <a:ext cx="4979106" cy="5587350"/>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chemeClr val="bg1"/>
                </a:solidFill>
              </a:rPr>
              <a:t>Data objects</a:t>
            </a:r>
          </a:p>
          <a:p>
            <a:pPr>
              <a:lnSpc>
                <a:spcPct val="150000"/>
              </a:lnSpc>
              <a:buFont typeface="Arial" pitchFamily="34" charset="0"/>
              <a:buChar char="•"/>
            </a:pPr>
            <a:r>
              <a:rPr lang="en-US" sz="2000" dirty="0">
                <a:solidFill>
                  <a:schemeClr val="bg1"/>
                </a:solidFill>
              </a:rPr>
              <a:t>The associations between different data objects</a:t>
            </a:r>
          </a:p>
          <a:p>
            <a:pPr>
              <a:lnSpc>
                <a:spcPct val="150000"/>
              </a:lnSpc>
              <a:buFont typeface="Arial" pitchFamily="34" charset="0"/>
              <a:buChar char="•"/>
            </a:pPr>
            <a:r>
              <a:rPr lang="en-US" sz="2000" dirty="0">
                <a:solidFill>
                  <a:schemeClr val="bg1"/>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i="1" dirty="0">
                <a:solidFill>
                  <a:srgbClr val="006C86"/>
                </a:solidFill>
                <a:latin typeface="Open Sans"/>
              </a:rPr>
              <a:t>Branch { branch-ID, branch-name, branch-city, assets }</a:t>
            </a:r>
          </a:p>
          <a:p>
            <a:r>
              <a:rPr lang="en-US" sz="2000" i="1" dirty="0">
                <a:solidFill>
                  <a:srgbClr val="006C86"/>
                </a:solidFill>
                <a:latin typeface="Open Sans"/>
              </a:rPr>
              <a:t>Customer { customer-id, customer-name, customer-street, customer-only }</a:t>
            </a:r>
          </a:p>
          <a:p>
            <a:r>
              <a:rPr lang="en-US" sz="2000" i="1" dirty="0">
                <a:solidFill>
                  <a:srgbClr val="006C86"/>
                </a:solidFill>
                <a:latin typeface="Open Sans"/>
              </a:rPr>
              <a:t>Account { account-number, branch-ID, balance }</a:t>
            </a:r>
          </a:p>
          <a:p>
            <a:r>
              <a:rPr lang="en-US" sz="2000" i="1" dirty="0">
                <a:solidFill>
                  <a:srgbClr val="006C86"/>
                </a:solidFill>
                <a:latin typeface="Open Sans"/>
              </a:rPr>
              <a:t>Loan { loan-number, branch-ID, amount }</a:t>
            </a:r>
          </a:p>
          <a:p>
            <a:r>
              <a:rPr lang="en-US" sz="2000" i="1" dirty="0">
                <a:solidFill>
                  <a:srgbClr val="006C86"/>
                </a:solidFill>
                <a:latin typeface="Open Sans"/>
              </a:rPr>
              <a:t>Depositor { customer-id, account-number }</a:t>
            </a:r>
          </a:p>
          <a:p>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1981200" y="1295400"/>
            <a:ext cx="5562600"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Tree>
    <p:extLst>
      <p:ext uri="{BB962C8B-B14F-4D97-AF65-F5344CB8AC3E}">
        <p14:creationId xmlns:p14="http://schemas.microsoft.com/office/powerpoint/2010/main" val="33476875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1752602" y="2181682"/>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1752601" y="41148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1760818" y="4800601"/>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p>
        </p:txBody>
      </p:sp>
      <p:sp>
        <p:nvSpPr>
          <p:cNvPr id="10" name="TextBox 9"/>
          <p:cNvSpPr txBox="1"/>
          <p:nvPr/>
        </p:nvSpPr>
        <p:spPr>
          <a:xfrm>
            <a:off x="2209801" y="6225065"/>
            <a:ext cx="4516621"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60818" y="3156466"/>
            <a:ext cx="8670365" cy="1297856"/>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1752601" y="22860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2012104"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1981200" y="1600201"/>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52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1752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1752600" y="5065694"/>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1905001" y="116857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625598" y="3669775"/>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1885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1981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651002" y="3670301"/>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1905001" y="1143001"/>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1" y="4743272"/>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651002" y="3650903"/>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1981201" y="1143001"/>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1981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1981200" y="3409891"/>
            <a:ext cx="82296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1971468"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1828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1981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1981202" y="3945726"/>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1556658"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152400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Gill Sans MT (Body)"/>
              </a:rPr>
              <a:t>something that deviates from what is standard, normal, or expected.</a:t>
            </a:r>
            <a:endParaRPr lang="en-IN" sz="2000" dirty="0">
              <a:latin typeface="Gill Sans MT (Body)"/>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err="1"/>
                        <a:t>Bkon</a:t>
                      </a:r>
                      <a:endParaRPr lang="en-US" dirty="0"/>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72571" y="3128657"/>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4871864" y="4869160"/>
            <a:ext cx="7096678" cy="1415772"/>
          </a:xfrm>
          <a:prstGeom prst="rect">
            <a:avLst/>
          </a:prstGeom>
        </p:spPr>
        <p:txBody>
          <a:bodyPr wrap="square">
            <a:spAutoFit/>
          </a:bodyPr>
          <a:lstStyle/>
          <a:p>
            <a:r>
              <a:rPr lang="en-US" sz="2400" dirty="0">
                <a:solidFill>
                  <a:srgbClr val="FF0000"/>
                </a:solidFill>
              </a:rPr>
              <a:t>Note:</a:t>
            </a:r>
          </a:p>
          <a:p>
            <a:pPr marL="342900" indent="-342900">
              <a:buFont typeface="Arial" pitchFamily="34" charset="0"/>
              <a:buChar char="•"/>
            </a:pPr>
            <a:endParaRPr lang="en-US" sz="800" b="1" dirty="0">
              <a:solidFill>
                <a:srgbClr val="006C86"/>
              </a:solidFill>
            </a:endParaRPr>
          </a:p>
          <a:p>
            <a:pPr marL="342900" indent="-342900">
              <a:buFont typeface="Arial" pitchFamily="34" charset="0"/>
              <a:buChar char="•"/>
            </a:pPr>
            <a:r>
              <a:rPr lang="en-US" b="1" dirty="0">
                <a:solidFill>
                  <a:schemeClr val="tx1">
                    <a:lumMod val="85000"/>
                    <a:lumOff val="15000"/>
                  </a:schemeClr>
                </a:solidFill>
              </a:rPr>
              <a:t>Table -</a:t>
            </a:r>
            <a:r>
              <a:rPr lang="en-US" dirty="0">
                <a:solidFill>
                  <a:schemeClr val="tx1">
                    <a:lumMod val="85000"/>
                    <a:lumOff val="15000"/>
                  </a:schemeClr>
                </a:solidFill>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rPr>
              <a:t>Relation</a:t>
            </a:r>
            <a:r>
              <a:rPr lang="en-US" dirty="0">
                <a:solidFill>
                  <a:schemeClr val="tx1">
                    <a:lumMod val="85000"/>
                    <a:lumOff val="15000"/>
                  </a:schemeClr>
                </a:solidFill>
              </a:rPr>
              <a:t> </a:t>
            </a:r>
            <a:r>
              <a:rPr lang="en-US" b="1" dirty="0">
                <a:solidFill>
                  <a:schemeClr val="tx1">
                    <a:lumMod val="85000"/>
                    <a:lumOff val="15000"/>
                  </a:schemeClr>
                </a:solidFill>
              </a:rPr>
              <a:t> -</a:t>
            </a:r>
            <a:r>
              <a:rPr lang="en-US" dirty="0">
                <a:solidFill>
                  <a:schemeClr val="tx1">
                    <a:lumMod val="85000"/>
                    <a:lumOff val="15000"/>
                  </a:schemeClr>
                </a:solidFill>
              </a:rPr>
              <a:t> A logical construct that organizes data into rows and columns.</a:t>
            </a:r>
          </a:p>
        </p:txBody>
      </p:sp>
      <p:sp>
        <p:nvSpPr>
          <p:cNvPr id="8" name="Rectangle 7"/>
          <p:cNvSpPr/>
          <p:nvPr/>
        </p:nvSpPr>
        <p:spPr>
          <a:xfrm>
            <a:off x="223458" y="4869160"/>
            <a:ext cx="4062469" cy="1323439"/>
          </a:xfrm>
          <a:prstGeom prst="rect">
            <a:avLst/>
          </a:prstGeom>
        </p:spPr>
        <p:txBody>
          <a:bodyPr wrap="square">
            <a:spAutoFit/>
          </a:bodyPr>
          <a:lstStyle/>
          <a:p>
            <a:r>
              <a:rPr lang="en-US" sz="2400" dirty="0">
                <a:solidFill>
                  <a:srgbClr val="FF0000"/>
                </a:solidFill>
              </a:rPr>
              <a:t>Remember:</a:t>
            </a:r>
          </a:p>
          <a:p>
            <a:endParaRPr lang="en-US" sz="800" dirty="0">
              <a:solidFill>
                <a:srgbClr val="FF0000"/>
              </a:solidFill>
            </a:endParaRPr>
          </a:p>
          <a:p>
            <a:pPr marL="342900" indent="-342900">
              <a:buFont typeface="Arial" panose="020B0604020202020204" pitchFamily="34" charset="0"/>
              <a:buChar char="•"/>
            </a:pPr>
            <a:r>
              <a:rPr lang="en-US" sz="2400" dirty="0"/>
              <a:t>Foreign Key is also know as </a:t>
            </a:r>
            <a:r>
              <a:rPr lang="en-US" sz="2400" dirty="0">
                <a:solidFill>
                  <a:srgbClr val="006C86"/>
                </a:solidFill>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2524100" y="3276601"/>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881158" y="642919"/>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881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881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2781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2676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2671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667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2667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2639166" y="1556792"/>
            <a:ext cx="6913668" cy="2831544"/>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2524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2667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809720" y="3276603"/>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2667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3359697" y="1772816"/>
            <a:ext cx="5778973" cy="1631216"/>
          </a:xfrm>
          <a:prstGeom prst="rect">
            <a:avLst/>
          </a:prstGeom>
        </p:spPr>
        <p:txBody>
          <a:bodyPr wrap="square">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2309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2381224" y="2500307"/>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881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2130676" y="571482"/>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2095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2095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2095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2113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2999656" y="1916832"/>
            <a:ext cx="6552728" cy="1631216"/>
          </a:xfrm>
          <a:prstGeom prst="rect">
            <a:avLst/>
          </a:prstGeom>
        </p:spPr>
        <p:txBody>
          <a:bodyPr wrap="square">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2024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999"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28917</TotalTime>
  <Words>43479</Words>
  <Application>Microsoft Office PowerPoint</Application>
  <PresentationFormat>Widescreen</PresentationFormat>
  <Paragraphs>5223</Paragraphs>
  <Slides>542</Slides>
  <Notes>16</Notes>
  <HiddenSlides>142</HiddenSlides>
  <MMClips>0</MMClips>
  <ScaleCrop>false</ScaleCrop>
  <HeadingPairs>
    <vt:vector size="6" baseType="variant">
      <vt:variant>
        <vt:lpstr>Fonts Used</vt:lpstr>
      </vt:variant>
      <vt:variant>
        <vt:i4>33</vt:i4>
      </vt:variant>
      <vt:variant>
        <vt:lpstr>Theme</vt:lpstr>
      </vt:variant>
      <vt:variant>
        <vt:i4>1</vt:i4>
      </vt:variant>
      <vt:variant>
        <vt:lpstr>Slide Titles</vt:lpstr>
      </vt:variant>
      <vt:variant>
        <vt:i4>542</vt:i4>
      </vt:variant>
    </vt:vector>
  </HeadingPairs>
  <TitlesOfParts>
    <vt:vector size="576"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6131</cp:revision>
  <dcterms:created xsi:type="dcterms:W3CDTF">2015-10-09T06:09:34Z</dcterms:created>
  <dcterms:modified xsi:type="dcterms:W3CDTF">2020-07-07T17:39:14Z</dcterms:modified>
</cp:coreProperties>
</file>